
<file path=[Content_Types].xml><?xml version="1.0" encoding="utf-8"?>
<Types xmlns="http://schemas.openxmlformats.org/package/2006/content-types"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2" r:id="rId1"/>
  </p:sldMasterIdLst>
  <p:notesMasterIdLst>
    <p:notesMasterId r:id="rId25"/>
  </p:notesMasterIdLst>
  <p:handoutMasterIdLst>
    <p:handoutMasterId r:id="rId26"/>
  </p:handoutMasterIdLst>
  <p:sldIdLst>
    <p:sldId id="2603" r:id="rId2"/>
    <p:sldId id="1812" r:id="rId3"/>
    <p:sldId id="2826" r:id="rId4"/>
    <p:sldId id="2838" r:id="rId5"/>
    <p:sldId id="2844" r:id="rId6"/>
    <p:sldId id="2828" r:id="rId7"/>
    <p:sldId id="2839" r:id="rId8"/>
    <p:sldId id="2846" r:id="rId9"/>
    <p:sldId id="2829" r:id="rId10"/>
    <p:sldId id="2840" r:id="rId11"/>
    <p:sldId id="2847" r:id="rId12"/>
    <p:sldId id="2827" r:id="rId13"/>
    <p:sldId id="2841" r:id="rId14"/>
    <p:sldId id="2848" r:id="rId15"/>
    <p:sldId id="2830" r:id="rId16"/>
    <p:sldId id="2842" r:id="rId17"/>
    <p:sldId id="2849" r:id="rId18"/>
    <p:sldId id="2831" r:id="rId19"/>
    <p:sldId id="2843" r:id="rId20"/>
    <p:sldId id="2850" r:id="rId21"/>
    <p:sldId id="2852" r:id="rId22"/>
    <p:sldId id="2853" r:id="rId23"/>
    <p:sldId id="2833" r:id="rId24"/>
  </p:sldIdLst>
  <p:sldSz cx="9144000" cy="5143500" type="screen16x9"/>
  <p:notesSz cx="9144000" cy="6858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1pPr>
    <a:lvl2pPr marL="286984" algn="ctr" rtl="0" fontAlgn="base">
      <a:spcBef>
        <a:spcPct val="0"/>
      </a:spcBef>
      <a:spcAft>
        <a:spcPct val="0"/>
      </a:spcAft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2pPr>
    <a:lvl3pPr marL="573969" algn="ctr" rtl="0" fontAlgn="base">
      <a:spcBef>
        <a:spcPct val="0"/>
      </a:spcBef>
      <a:spcAft>
        <a:spcPct val="0"/>
      </a:spcAft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3pPr>
    <a:lvl4pPr marL="860953" algn="ctr" rtl="0" fontAlgn="base">
      <a:spcBef>
        <a:spcPct val="0"/>
      </a:spcBef>
      <a:spcAft>
        <a:spcPct val="0"/>
      </a:spcAft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4pPr>
    <a:lvl5pPr marL="1147938" algn="ctr" rtl="0" fontAlgn="base">
      <a:spcBef>
        <a:spcPct val="0"/>
      </a:spcBef>
      <a:spcAft>
        <a:spcPct val="0"/>
      </a:spcAft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5pPr>
    <a:lvl6pPr marL="1434922" algn="l" defTabSz="286984" rtl="0" eaLnBrk="1" latinLnBrk="0" hangingPunct="1"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6pPr>
    <a:lvl7pPr marL="1721907" algn="l" defTabSz="286984" rtl="0" eaLnBrk="1" latinLnBrk="0" hangingPunct="1"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7pPr>
    <a:lvl8pPr marL="2008891" algn="l" defTabSz="286984" rtl="0" eaLnBrk="1" latinLnBrk="0" hangingPunct="1"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8pPr>
    <a:lvl9pPr marL="2295876" algn="l" defTabSz="286984" rtl="0" eaLnBrk="1" latinLnBrk="0" hangingPunct="1">
      <a:defRPr sz="2300" kern="1200">
        <a:solidFill>
          <a:srgbClr val="595650"/>
        </a:solidFill>
        <a:latin typeface="Hoefler Text" charset="0"/>
        <a:ea typeface="ヒラギノ明朝 ProN W3" charset="0"/>
        <a:cs typeface="ヒラギノ明朝 ProN W3" charset="0"/>
        <a:sym typeface="Hoefler Tex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clrMode="gray" scaleToFitPaper="1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80"/>
    <a:srgbClr val="FF7E79"/>
    <a:srgbClr val="00FDFF"/>
    <a:srgbClr val="FFD2F5"/>
    <a:srgbClr val="D0A900"/>
    <a:srgbClr val="FF8AD8"/>
    <a:srgbClr val="FFFF66"/>
    <a:srgbClr val="009051"/>
    <a:srgbClr val="FF2F92"/>
    <a:srgbClr val="F6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/>
    <p:restoredTop sz="96966" autoAdjust="0"/>
  </p:normalViewPr>
  <p:slideViewPr>
    <p:cSldViewPr>
      <p:cViewPr varScale="1">
        <p:scale>
          <a:sx n="146" d="100"/>
          <a:sy n="146" d="100"/>
        </p:scale>
        <p:origin x="18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5A480-69B8-A54B-A0E9-47AED6CBD6B6}" type="datetimeFigureOut">
              <a:rPr kumimoji="1" lang="ja-JP" altLang="en-US" smtClean="0"/>
              <a:t>2025/11/8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9F676-CEAA-6449-8873-AAB001B93D6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591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09C5B-54E3-274C-A237-820F46B94139}" type="datetimeFigureOut">
              <a:rPr kumimoji="1" lang="ja-JP" altLang="en-US" smtClean="0"/>
              <a:t>2025/11/8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C76AB-CE05-8841-B4BD-F5BB20E7F30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17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1pPr>
    <a:lvl2pPr marL="286984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2pPr>
    <a:lvl3pPr marL="573969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3pPr>
    <a:lvl4pPr marL="860953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4pPr>
    <a:lvl5pPr marL="1147938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5pPr>
    <a:lvl6pPr marL="1434922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6pPr>
    <a:lvl7pPr marL="1721907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7pPr>
    <a:lvl8pPr marL="2008891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8pPr>
    <a:lvl9pPr marL="2295876" algn="l" defTabSz="286984" rtl="0" eaLnBrk="1" latinLnBrk="0" hangingPunct="1">
      <a:defRPr kumimoji="1"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0EE19-A251-F158-B977-315534848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C8BF6A-7C12-BFBC-63BA-B115439D3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A1E001B-980D-6E2B-A16D-99336B720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553AE3B-1B24-8543-E93C-AB9AEDAC77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7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18DF5-B2DB-7A67-1869-52A37FCBB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12228B-A019-B467-6BE8-54FA21768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B531F68-6F97-44A2-ED36-EAD0F4A18C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CEAF32-CFBB-21AE-435B-93911548C6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65352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23039-FCC9-52E8-E0FC-8D3698ABD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C3746DB-4C81-A50D-9952-1799B7608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677603-60F2-0923-0CD4-875F3789D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D539D3E-CFB1-7DB9-8266-34CF2031EA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3755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991B1-D0B9-1743-622C-21DDBFA3F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FD821C4-F80A-88E9-460E-E4B9CDDAF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4CC524E-E0F5-5BBA-9D58-C7E214820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2EF73D-ADCF-98E8-6791-BE3FDC65EB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588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189B3-05F2-44FE-AF36-F13E21059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9A114E6-FE52-1AEA-52AE-76F8CF75D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E685062-4287-F5E9-65E6-11034190A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04B71BF-FE5B-3A47-9F43-62DB99BD5A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5950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7B1C3-77D9-D3B4-64DA-DAC8BE6E4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9ADBF57-585F-793D-ECA4-306B9F8AA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3866989-556F-4737-8A93-59E474BC1C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955C35-1DBE-4B86-EA1D-2065337A61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9400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44EEE-36EF-9FEC-F432-4F9554B59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AC2EA7-7674-9885-C44B-9C3FF3B7D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C57B494-30C6-A01F-CB61-AD85F048E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078C9A-20B7-6850-56CA-552E595107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728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C8384-6056-3FF0-3FCB-BF4E831AA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1FD9956-505B-0B63-3C9F-3DD6500C7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2FC17DF-F064-4F02-2654-B619477CAF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4739E6-F04D-A89C-F3F3-F39267EDE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840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85B44-8125-B9DC-6CBE-C03B9AB63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9D0972-188C-9C93-7E0D-B9612B0EA3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41529C-203C-372D-39FA-23E07C7FB5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6C3231-8FC5-C365-CDA1-15763ACF17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678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C5753-57B7-BF4C-5928-2F4CDF80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2F2672-8788-F117-6C5F-C67B38C942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FAA6EC4-1920-860D-3948-F411178A6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01E06F-3F74-EF62-85B6-1604400BC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9908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58CCE-0794-6F89-18C9-87BC331E5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11F7E2-B8AC-8A74-2759-7F6ABEA15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C827C9-F5D6-526C-1246-ED512617B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8E18A7-1B37-E194-2CF5-A88048513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68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45751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056DA-813F-D73B-49B7-FB043A6BC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AD0BF4-2AB6-1114-9EC4-D4369D454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458156-B695-4D28-0154-FF6406F5DB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BD11888-507C-6B91-A854-50AA92880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8502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2C648-9487-8ACF-7697-2C816AD6B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EB6C66-34B3-C377-5416-F24BFA41C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489787-1A43-4F47-D257-5A2965E8D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BE30EB-044D-ADA0-874D-B9CEC7B466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0690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CC4E5-4C7D-4DCF-7D24-F73DA6B12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452AAB-0392-40CF-2863-E2B829B55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10E5C2-BE7B-36D5-3C8A-4293C0515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1788E4-FFD2-0B58-EC68-8FEAA11747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28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CC4E5-4C7D-4DCF-7D24-F73DA6B12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B452AAB-0392-40CF-2863-E2B829B55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D10E5C2-BE7B-36D5-3C8A-4293C0515B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1788E4-FFD2-0B58-EC68-8FEAA11747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663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6BE82-6C99-ABAF-A4CD-E8C7745CB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9AE08D4-3A54-DE2B-E56C-21A4C0C574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B874AF-FC26-8C1C-178E-0AEDC0CE61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BEBBFF-DCBE-A802-CF99-DB6F17A137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2382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A3152-A567-0BDC-B5BD-40D48DB51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B57D1A-728A-C14B-12B5-9D719F4AFD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DC44A5-E061-DB8C-7EEC-A6CE2677B3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88BCD4-6830-EDA0-CA1E-BB5B1482A6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53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4BE17-3201-2C7E-4D33-D4B472791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B6C0A2-2CA7-EC92-19F6-A4BDC103A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6A2D010-ED0D-2AD9-5071-B892FD087A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D5EA3A-0023-5D1A-9E41-74E8D8A025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4317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29F5B-57F0-AC0E-76C0-950749748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57B180-7D7C-FEEE-4CC0-6828BABDB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E39CF9-EFF9-5270-0BD8-E19EC444B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A676F-E652-ECFC-0480-B4566DF50B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3792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C541A-70CD-75FC-237B-D79A357C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37D9FAE-4191-66F7-1581-F4AE8EA88D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C4092C-93F5-522D-21E7-2018C21D9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レジュメ　</a:t>
            </a:r>
            <a:r>
              <a:rPr kumimoji="1" lang="en-US" altLang="ja-JP" dirty="0"/>
              <a:t>P</a:t>
            </a:r>
            <a:r>
              <a:rPr kumimoji="1" lang="ja-JP" altLang="en-US" dirty="0"/>
              <a:t>３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B26CF3-A504-B13F-D8E5-C164E01326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C76AB-CE05-8841-B4BD-F5BB20E7F30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419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500">
                <a:solidFill>
                  <a:schemeClr val="tx2"/>
                </a:solidFill>
              </a:defRPr>
            </a:lvl1pPr>
            <a:lvl2pPr marL="408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0F93-AF2C-6043-90F8-D409F849DBF7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A9EF9-4104-AA45-8666-7D612436D037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99FD8-38D7-EA40-B4CD-0A01BCB9F6C4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7A58B-E147-3447-8C14-F6390EC8F6C5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081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2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4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59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74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88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04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19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88E57-2F52-434D-A6E2-A587AD9F0E0A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4B71E-8F70-094B-AE29-46FAA042D089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08149" indent="0">
              <a:buNone/>
              <a:defRPr sz="1800" b="1"/>
            </a:lvl2pPr>
            <a:lvl3pPr marL="816299" indent="0">
              <a:buNone/>
              <a:defRPr sz="1600" b="1"/>
            </a:lvl3pPr>
            <a:lvl4pPr marL="1224448" indent="0">
              <a:buNone/>
              <a:defRPr sz="1400" b="1"/>
            </a:lvl4pPr>
            <a:lvl5pPr marL="1632597" indent="0">
              <a:buNone/>
              <a:defRPr sz="1400" b="1"/>
            </a:lvl5pPr>
            <a:lvl6pPr marL="2040746" indent="0">
              <a:buNone/>
              <a:defRPr sz="1400" b="1"/>
            </a:lvl6pPr>
            <a:lvl7pPr marL="2448896" indent="0">
              <a:buNone/>
              <a:defRPr sz="1400" b="1"/>
            </a:lvl7pPr>
            <a:lvl8pPr marL="2857045" indent="0">
              <a:buNone/>
              <a:defRPr sz="1400" b="1"/>
            </a:lvl8pPr>
            <a:lvl9pPr marL="3265194" indent="0">
              <a:buNone/>
              <a:defRPr sz="1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t"/>
          <a:lstStyle>
            <a:lvl1pPr marL="0" indent="0">
              <a:buNone/>
              <a:defRPr sz="1800" b="1"/>
            </a:lvl1pPr>
            <a:lvl2pPr marL="408149" indent="0">
              <a:buNone/>
              <a:defRPr sz="1800" b="1"/>
            </a:lvl2pPr>
            <a:lvl3pPr marL="816299" indent="0">
              <a:buNone/>
              <a:defRPr sz="1600" b="1"/>
            </a:lvl3pPr>
            <a:lvl4pPr marL="1224448" indent="0">
              <a:buNone/>
              <a:defRPr sz="1400" b="1"/>
            </a:lvl4pPr>
            <a:lvl5pPr marL="1632597" indent="0">
              <a:buNone/>
              <a:defRPr sz="1400" b="1"/>
            </a:lvl5pPr>
            <a:lvl6pPr marL="2040746" indent="0">
              <a:buNone/>
              <a:defRPr sz="1400" b="1"/>
            </a:lvl6pPr>
            <a:lvl7pPr marL="2448896" indent="0">
              <a:buNone/>
              <a:defRPr sz="1400" b="1"/>
            </a:lvl7pPr>
            <a:lvl8pPr marL="2857045" indent="0">
              <a:buNone/>
              <a:defRPr sz="1400" b="1"/>
            </a:lvl8pPr>
            <a:lvl9pPr marL="3265194" indent="0">
              <a:buNone/>
              <a:defRPr sz="1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DE59-75DB-2547-8D56-0E368570B4FA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11BF5-DFAA-954B-ABBD-B6E8301CC438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644D3-2137-CB49-85A8-143EF8E18EBF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3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08149" indent="0">
              <a:buNone/>
              <a:defRPr sz="1100"/>
            </a:lvl2pPr>
            <a:lvl3pPr marL="816299" indent="0">
              <a:buNone/>
              <a:defRPr sz="900"/>
            </a:lvl3pPr>
            <a:lvl4pPr marL="1224448" indent="0">
              <a:buNone/>
              <a:defRPr sz="800"/>
            </a:lvl4pPr>
            <a:lvl5pPr marL="1632597" indent="0">
              <a:buNone/>
              <a:defRPr sz="800"/>
            </a:lvl5pPr>
            <a:lvl6pPr marL="2040746" indent="0">
              <a:buNone/>
              <a:defRPr sz="800"/>
            </a:lvl6pPr>
            <a:lvl7pPr marL="2448896" indent="0">
              <a:buNone/>
              <a:defRPr sz="800"/>
            </a:lvl7pPr>
            <a:lvl8pPr marL="2857045" indent="0">
              <a:buNone/>
              <a:defRPr sz="800"/>
            </a:lvl8pPr>
            <a:lvl9pPr marL="3265194" indent="0">
              <a:buNone/>
              <a:defRPr sz="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FABBE-6110-E549-BEC2-FEABD76D291C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49" indent="0">
              <a:buNone/>
              <a:defRPr sz="2500"/>
            </a:lvl2pPr>
            <a:lvl3pPr marL="816299" indent="0">
              <a:buNone/>
              <a:defRPr sz="2100"/>
            </a:lvl3pPr>
            <a:lvl4pPr marL="1224448" indent="0">
              <a:buNone/>
              <a:defRPr sz="1800"/>
            </a:lvl4pPr>
            <a:lvl5pPr marL="1632597" indent="0">
              <a:buNone/>
              <a:defRPr sz="1800"/>
            </a:lvl5pPr>
            <a:lvl6pPr marL="2040746" indent="0">
              <a:buNone/>
              <a:defRPr sz="1800"/>
            </a:lvl6pPr>
            <a:lvl7pPr marL="2448896" indent="0">
              <a:buNone/>
              <a:defRPr sz="1800"/>
            </a:lvl7pPr>
            <a:lvl8pPr marL="2857045" indent="0">
              <a:buNone/>
              <a:defRPr sz="1800"/>
            </a:lvl8pPr>
            <a:lvl9pPr marL="3265194" indent="0">
              <a:buNone/>
              <a:defRPr sz="18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 anchor="t"/>
          <a:lstStyle>
            <a:lvl1pPr marL="0" indent="0">
              <a:buNone/>
              <a:defRPr sz="13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08149" indent="0">
              <a:buNone/>
              <a:defRPr sz="1100"/>
            </a:lvl2pPr>
            <a:lvl3pPr marL="816299" indent="0">
              <a:buNone/>
              <a:defRPr sz="900"/>
            </a:lvl3pPr>
            <a:lvl4pPr marL="1224448" indent="0">
              <a:buNone/>
              <a:defRPr sz="800"/>
            </a:lvl4pPr>
            <a:lvl5pPr marL="1632597" indent="0">
              <a:buNone/>
              <a:defRPr sz="800"/>
            </a:lvl5pPr>
            <a:lvl6pPr marL="2040746" indent="0">
              <a:buNone/>
              <a:defRPr sz="800"/>
            </a:lvl6pPr>
            <a:lvl7pPr marL="2448896" indent="0">
              <a:buNone/>
              <a:defRPr sz="800"/>
            </a:lvl7pPr>
            <a:lvl8pPr marL="2857045" indent="0">
              <a:buNone/>
              <a:defRPr sz="800"/>
            </a:lvl8pPr>
            <a:lvl9pPr marL="3265194" indent="0">
              <a:buNone/>
              <a:defRPr sz="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2CE3E-5D41-034D-8215-FFC0F1D95644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57250"/>
          </a:xfrm>
          <a:prstGeom prst="rect">
            <a:avLst/>
          </a:prstGeom>
        </p:spPr>
        <p:txBody>
          <a:bodyPr vert="horz" lIns="81630" tIns="40815" rIns="81630" bIns="40815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30" tIns="40815" rIns="81630" bIns="40815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8E892-6D57-F847-98A4-65935489430B}" type="datetime1">
              <a:rPr lang="ja-JP" altLang="en-US" smtClean="0"/>
              <a:t>2025/11/8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/>
              <a:t>ICT</a:t>
            </a:r>
            <a:r>
              <a:rPr lang="ja-JP" altLang="en-US"/>
              <a:t>活用で進める音楽科のディスラプション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algn="ctr" defTabSz="816299" rtl="0" eaLnBrk="1" latinLnBrk="0" hangingPunct="1">
        <a:spcBef>
          <a:spcPct val="0"/>
        </a:spcBef>
        <a:buNone/>
        <a:defRPr kumimoji="1" sz="45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06112" indent="-306112" algn="l" defTabSz="816299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42" indent="-255094" algn="l" defTabSz="816299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73" indent="-204075" algn="l" defTabSz="816299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22" indent="-204075" algn="l" defTabSz="816299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72" indent="-204075" algn="l" defTabSz="816299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21" indent="-204075" algn="l" defTabSz="816299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70" indent="-204075" algn="l" defTabSz="816299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20" indent="-204075" algn="l" defTabSz="816299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69" indent="-204075" algn="l" defTabSz="816299" rtl="0" eaLnBrk="1" latinLnBrk="0" hangingPunct="1">
        <a:spcBef>
          <a:spcPct val="20000"/>
        </a:spcBef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49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9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8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7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46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96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45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94" algn="l" defTabSz="816299" rtl="0" eaLnBrk="1" latinLnBrk="0" hangingPunct="1"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4v"/><Relationship Id="rId1" Type="http://schemas.microsoft.com/office/2007/relationships/media" Target="../media/media3.m4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4v"/><Relationship Id="rId1" Type="http://schemas.microsoft.com/office/2007/relationships/media" Target="../media/media5.m4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4v"/><Relationship Id="rId1" Type="http://schemas.microsoft.com/office/2007/relationships/media" Target="../media/media6.m4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4v"/><Relationship Id="rId1" Type="http://schemas.microsoft.com/office/2007/relationships/media" Target="../media/media7.m4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80A251-D644-0731-D634-BBFCB19E6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2C0EC987-9D52-E2D9-9F31-CC283BFBE1E4}"/>
              </a:ext>
            </a:extLst>
          </p:cNvPr>
          <p:cNvSpPr txBox="1">
            <a:spLocks/>
          </p:cNvSpPr>
          <p:nvPr/>
        </p:nvSpPr>
        <p:spPr>
          <a:xfrm>
            <a:off x="3460551" y="193875"/>
            <a:ext cx="5165816" cy="703842"/>
          </a:xfrm>
          <a:prstGeom prst="rect">
            <a:avLst/>
          </a:prstGeom>
        </p:spPr>
        <p:txBody>
          <a:bodyPr vert="horz" lIns="61223" tIns="30611" rIns="61223" bIns="30611" rtlCol="0" anchor="b">
            <a:noAutofit/>
          </a:bodyPr>
          <a:lstStyle>
            <a:lvl1pPr algn="ctr" defTabSz="1088371" rtl="0" eaLnBrk="1" latinLnBrk="0" hangingPunct="1">
              <a:spcBef>
                <a:spcPct val="0"/>
              </a:spcBef>
              <a:buNone/>
              <a:defRPr kumimoji="1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>
                <a:latin typeface="ＤＦＰ太丸ゴシック体"/>
                <a:ea typeface="ＤＦＰ太丸ゴシック体"/>
                <a:cs typeface="ＤＦＰ太丸ゴシック体"/>
                <a:sym typeface="ＤＦＰ太丸ゴシック体"/>
              </a:defRPr>
            </a:pPr>
            <a:endParaRPr lang="ja-JP" altLang="en-US" sz="2400" dirty="0">
              <a:solidFill>
                <a:srgbClr val="00FF80"/>
              </a:solidFill>
              <a:latin typeface="07YasashisaGothicBold" panose="02000600000000000000" pitchFamily="2" charset="-128"/>
              <a:ea typeface="07YasashisaGothicBold" panose="02000600000000000000" pitchFamily="2" charset="-128"/>
              <a:cs typeface="ヒラギノ明朝 Pro W6"/>
              <a:sym typeface="ＤＦＰ太丸ゴシック体"/>
            </a:endParaRPr>
          </a:p>
        </p:txBody>
      </p:sp>
      <p:pic>
        <p:nvPicPr>
          <p:cNvPr id="12" name="図 11" descr="食品, 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DAF2439F-548F-C13B-4C41-ABED92D84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51" y="1721289"/>
            <a:ext cx="2633460" cy="199227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BF873EB-99A8-7439-F85B-2F4647A9B6AD}"/>
              </a:ext>
            </a:extLst>
          </p:cNvPr>
          <p:cNvSpPr txBox="1"/>
          <p:nvPr/>
        </p:nvSpPr>
        <p:spPr>
          <a:xfrm>
            <a:off x="323528" y="3713559"/>
            <a:ext cx="2981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rgbClr val="FFFF66"/>
                </a:solidFill>
                <a:latin typeface="07NikumaruFont" panose="02000900000000000000" pitchFamily="2" charset="-128"/>
                <a:ea typeface="07NikumaruFont" panose="02000900000000000000" pitchFamily="2" charset="-128"/>
              </a:rPr>
              <a:t>Oto-Musubi</a:t>
            </a:r>
            <a:endParaRPr kumimoji="1" lang="ja-JP" altLang="en-US" sz="3600">
              <a:solidFill>
                <a:srgbClr val="FFFF66"/>
              </a:solidFill>
              <a:latin typeface="07NikumaruFont" panose="02000900000000000000" pitchFamily="2" charset="-128"/>
              <a:ea typeface="07NikumaruFont" panose="02000900000000000000" pitchFamily="2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54F6E19-5E6D-0E6E-8B6D-D8F90C7415C1}"/>
              </a:ext>
            </a:extLst>
          </p:cNvPr>
          <p:cNvGrpSpPr/>
          <p:nvPr/>
        </p:nvGrpSpPr>
        <p:grpSpPr>
          <a:xfrm>
            <a:off x="3480050" y="1059581"/>
            <a:ext cx="5472608" cy="3890044"/>
            <a:chOff x="3480050" y="1059581"/>
            <a:chExt cx="5472608" cy="3890044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BBBDC321-5656-24A7-CAA1-F8BF67506A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271332" y="268299"/>
              <a:ext cx="3890044" cy="5472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図 2" descr="グラフィカル ユーザー インターフェイス, アプリケーション&#10;&#10;AI 生成コンテンツは誤りを含む可能性があります。">
              <a:extLst>
                <a:ext uri="{FF2B5EF4-FFF2-40B4-BE49-F238E27FC236}">
                  <a16:creationId xmlns:a16="http://schemas.microsoft.com/office/drawing/2014/main" id="{DD15A117-96E2-8501-296A-1894AD82D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56" t="13601" r="1724" b="1595"/>
            <a:stretch>
              <a:fillRect/>
            </a:stretch>
          </p:blipFill>
          <p:spPr>
            <a:xfrm>
              <a:off x="3923928" y="1244394"/>
              <a:ext cx="4608512" cy="3487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320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A0475-3133-1F49-046F-40C160F81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9C7DA5-D3E8-FC5E-FE84-F8BDA0F7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③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音カード連結再生機能</a:t>
            </a:r>
            <a:endParaRPr lang="ja-JP" altLang="en-US" sz="2600" b="1" dirty="0">
              <a:solidFill>
                <a:srgbClr val="00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" name="音結び③">
            <a:hlinkClick r:id="" action="ppaction://media"/>
            <a:extLst>
              <a:ext uri="{FF2B5EF4-FFF2-40B4-BE49-F238E27FC236}">
                <a16:creationId xmlns:a16="http://schemas.microsoft.com/office/drawing/2014/main" id="{51509EF0-9061-6C18-718E-63B07276B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599" r="1998" b="1422"/>
          <a:stretch>
            <a:fillRect/>
          </a:stretch>
        </p:blipFill>
        <p:spPr>
          <a:xfrm>
            <a:off x="620337" y="649662"/>
            <a:ext cx="7903325" cy="43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2DF91-9877-414F-EF59-C2FD49550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187A2BD-3299-C876-BE30-365D8469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③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音カード連結再生機能</a:t>
            </a:r>
            <a:endParaRPr lang="ja-JP" altLang="en-US" sz="2600" b="1" dirty="0">
              <a:solidFill>
                <a:srgbClr val="00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152871-9AF1-6AEB-387B-CA3048FCCBC9}"/>
              </a:ext>
            </a:extLst>
          </p:cNvPr>
          <p:cNvSpPr txBox="1"/>
          <p:nvPr/>
        </p:nvSpPr>
        <p:spPr>
          <a:xfrm>
            <a:off x="179512" y="120359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・作成した音カードをつなげ、連続しての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再生が可能（連結最大枚数：</a:t>
            </a:r>
            <a:r>
              <a:rPr kumimoji="1" lang="en-US" altLang="ja-JP" sz="16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5</a:t>
            </a:r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０枚）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DE983C-2A8C-DAE7-C24E-1C6931128D00}"/>
              </a:ext>
            </a:extLst>
          </p:cNvPr>
          <p:cNvSpPr txBox="1"/>
          <p:nvPr/>
        </p:nvSpPr>
        <p:spPr>
          <a:xfrm>
            <a:off x="181031" y="1821795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・連結した一番左からの再生だけでなく、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途中の音カードからの再生も可能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B1619326-D512-A7E5-C655-9C2ECD0F9D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4" t="13601" r="2707" b="2321"/>
          <a:stretch>
            <a:fillRect/>
          </a:stretch>
        </p:blipFill>
        <p:spPr>
          <a:xfrm>
            <a:off x="4483665" y="1347614"/>
            <a:ext cx="4480823" cy="2938829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AB58513-6351-E8C0-7C9A-9DBB9CB5B9F7}"/>
              </a:ext>
            </a:extLst>
          </p:cNvPr>
          <p:cNvGrpSpPr/>
          <p:nvPr/>
        </p:nvGrpSpPr>
        <p:grpSpPr>
          <a:xfrm>
            <a:off x="141727" y="2466441"/>
            <a:ext cx="4188098" cy="2614416"/>
            <a:chOff x="141727" y="2466441"/>
            <a:chExt cx="4188098" cy="261441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D6935AD-D822-FD06-E023-B649F8F65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27" y="2466441"/>
              <a:ext cx="4188098" cy="261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3F184BA-3E73-57E7-E310-407BB39DA246}"/>
                </a:ext>
              </a:extLst>
            </p:cNvPr>
            <p:cNvSpPr txBox="1"/>
            <p:nvPr/>
          </p:nvSpPr>
          <p:spPr>
            <a:xfrm>
              <a:off x="323528" y="2598848"/>
              <a:ext cx="3816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800" b="1">
                  <a:solidFill>
                    <a:srgbClr val="FFFF00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授業等での活用場面</a:t>
              </a:r>
              <a:endParaRPr kumimoji="1" lang="en-US" altLang="ja-JP" sz="1800" b="1" dirty="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AC93CB0-B4EE-3157-4D94-313F654CB318}"/>
              </a:ext>
            </a:extLst>
          </p:cNvPr>
          <p:cNvSpPr txBox="1"/>
          <p:nvPr/>
        </p:nvSpPr>
        <p:spPr>
          <a:xfrm>
            <a:off x="323527" y="3089859"/>
            <a:ext cx="3816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①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運動会の競技等で複数の音楽をつな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　げて再生する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endParaRPr lang="ja-JP" altLang="ja-JP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②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鑑賞の際、作者の思いや意図を考えて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主題等を並べ替え、つなげて再生する</a:t>
            </a:r>
          </a:p>
          <a:p>
            <a:pPr algn="l"/>
            <a:endParaRPr kumimoji="1" lang="ja-JP" altLang="en-US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622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1E3C3-D9A7-1888-B9A4-DCE439F9C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6853A46-4DBF-0286-24C8-CB54D68AE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④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F6A4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音カード録音機能</a:t>
            </a:r>
            <a:endParaRPr lang="ja-JP" altLang="en-US" sz="2600" b="1" dirty="0">
              <a:solidFill>
                <a:srgbClr val="F6A4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A6BE4E0D-165A-D2C9-942E-C3D5208912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4" t="13601" r="2773" b="973"/>
          <a:stretch>
            <a:fillRect/>
          </a:stretch>
        </p:blipFill>
        <p:spPr>
          <a:xfrm>
            <a:off x="4471149" y="1347614"/>
            <a:ext cx="4452921" cy="298591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B7F867-8A63-49D8-40AC-ABB0657DB867}"/>
              </a:ext>
            </a:extLst>
          </p:cNvPr>
          <p:cNvSpPr txBox="1"/>
          <p:nvPr/>
        </p:nvSpPr>
        <p:spPr>
          <a:xfrm>
            <a:off x="125014" y="124492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・端末のマイクで録音した音声を使い、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「音カード」を作成可能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45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9DDB3-0700-9F23-A31A-B80AB264D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FFBAAD-F4E7-5C76-D19C-062BA3D5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④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F6A4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音カード録音機能</a:t>
            </a:r>
            <a:endParaRPr lang="ja-JP" altLang="en-US" sz="2600" b="1" dirty="0">
              <a:solidFill>
                <a:srgbClr val="F6A4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" name="音結び④">
            <a:hlinkClick r:id="" action="ppaction://media"/>
            <a:extLst>
              <a:ext uri="{FF2B5EF4-FFF2-40B4-BE49-F238E27FC236}">
                <a16:creationId xmlns:a16="http://schemas.microsoft.com/office/drawing/2014/main" id="{7DD54C7F-49E2-2636-4783-CC6D979C0D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599" r="1998" b="2523"/>
          <a:stretch>
            <a:fillRect/>
          </a:stretch>
        </p:blipFill>
        <p:spPr>
          <a:xfrm>
            <a:off x="583614" y="624245"/>
            <a:ext cx="7976771" cy="4343912"/>
          </a:xfrm>
          <a:prstGeom prst="rect">
            <a:avLst/>
          </a:prstGeom>
        </p:spPr>
      </p:pic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E2290FC7-B8ED-EDC5-4B6D-4B65D35E4333}"/>
              </a:ext>
            </a:extLst>
          </p:cNvPr>
          <p:cNvSpPr/>
          <p:nvPr/>
        </p:nvSpPr>
        <p:spPr>
          <a:xfrm>
            <a:off x="899592" y="3579862"/>
            <a:ext cx="1944216" cy="782857"/>
          </a:xfrm>
          <a:prstGeom prst="wedgeRoundRectCallout">
            <a:avLst>
              <a:gd name="adj1" fmla="val 11945"/>
              <a:gd name="adj2" fmla="val 8929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「新規録音」を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タップする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CC397D58-7AFA-7B27-E277-7244592D1632}"/>
              </a:ext>
            </a:extLst>
          </p:cNvPr>
          <p:cNvSpPr/>
          <p:nvPr/>
        </p:nvSpPr>
        <p:spPr>
          <a:xfrm>
            <a:off x="5004048" y="3579862"/>
            <a:ext cx="2376264" cy="939393"/>
          </a:xfrm>
          <a:prstGeom prst="wedgeRoundRectCallout">
            <a:avLst>
              <a:gd name="adj1" fmla="val 70702"/>
              <a:gd name="adj2" fmla="val 67417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不要な音ファイルはゴミ箱にドラッグ＆ドロップする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263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2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880F8-D2A1-EF05-2308-15A00CA5B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C0ADCD-793C-1AED-E0DE-0374CF980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④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F6A4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音カード録音機能</a:t>
            </a:r>
            <a:endParaRPr lang="ja-JP" altLang="en-US" sz="2600" b="1" dirty="0">
              <a:solidFill>
                <a:srgbClr val="F6A4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図 5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2741D31B-D655-95CD-C65C-0DAF0B4810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4" t="13601" r="2773" b="973"/>
          <a:stretch>
            <a:fillRect/>
          </a:stretch>
        </p:blipFill>
        <p:spPr>
          <a:xfrm>
            <a:off x="4471149" y="1347614"/>
            <a:ext cx="4452921" cy="298591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EF21D46-694B-A493-F951-031C97560F43}"/>
              </a:ext>
            </a:extLst>
          </p:cNvPr>
          <p:cNvGrpSpPr/>
          <p:nvPr/>
        </p:nvGrpSpPr>
        <p:grpSpPr>
          <a:xfrm>
            <a:off x="125014" y="2122092"/>
            <a:ext cx="4188098" cy="2614416"/>
            <a:chOff x="141727" y="2466441"/>
            <a:chExt cx="4188098" cy="261441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F7B5A2CA-CF78-905B-0693-B08C121FB2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27" y="2466441"/>
              <a:ext cx="4188098" cy="261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1A9D507F-9328-4DDF-8674-B65EC7314A98}"/>
                </a:ext>
              </a:extLst>
            </p:cNvPr>
            <p:cNvSpPr txBox="1"/>
            <p:nvPr/>
          </p:nvSpPr>
          <p:spPr>
            <a:xfrm>
              <a:off x="323528" y="2598848"/>
              <a:ext cx="3816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800" b="1">
                  <a:solidFill>
                    <a:srgbClr val="FFFF00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授業等での活用場面</a:t>
              </a:r>
              <a:endParaRPr kumimoji="1" lang="en-US" altLang="ja-JP" sz="1800" b="1" dirty="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E49299-A05D-2D87-11C2-F41540BA7592}"/>
              </a:ext>
            </a:extLst>
          </p:cNvPr>
          <p:cNvSpPr txBox="1"/>
          <p:nvPr/>
        </p:nvSpPr>
        <p:spPr>
          <a:xfrm>
            <a:off x="395536" y="2828293"/>
            <a:ext cx="345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①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自分の演奏をマイクで記録し、結び</a:t>
            </a: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ボード上でポートフォリオをつくる</a:t>
            </a:r>
          </a:p>
          <a:p>
            <a:pPr algn="l"/>
            <a:endParaRPr lang="ja-JP" altLang="ja-JP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②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演奏を録音したを音カードをつなぎ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合わせ、一つの創作作品をつくる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2D554D6-EE2A-59AF-6BD2-C5DD266A7ADC}"/>
              </a:ext>
            </a:extLst>
          </p:cNvPr>
          <p:cNvSpPr txBox="1"/>
          <p:nvPr/>
        </p:nvSpPr>
        <p:spPr>
          <a:xfrm>
            <a:off x="125014" y="124492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・端末のマイクで録音した音声を使い、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「音カード」を作成可能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43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309B5-A979-BB04-9683-02DADA5F5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1A7B8B-E5DA-EDDB-7F59-C7F2292F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⑤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chemeClr val="accent6">
                    <a:lumMod val="20000"/>
                    <a:lumOff val="8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音カードの音声ファイル出力機能</a:t>
            </a:r>
            <a:endParaRPr lang="ja-JP" altLang="en-US" sz="2600" b="1" dirty="0">
              <a:solidFill>
                <a:schemeClr val="accent6">
                  <a:lumMod val="20000"/>
                  <a:lumOff val="8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AC20C9E-74C8-898A-ADF0-C5F401EC7F14}"/>
              </a:ext>
            </a:extLst>
          </p:cNvPr>
          <p:cNvSpPr txBox="1"/>
          <p:nvPr/>
        </p:nvSpPr>
        <p:spPr>
          <a:xfrm>
            <a:off x="195354" y="1380591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・音カードを単体あるいはつながった音声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としてファイル出力が可能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（</a:t>
            </a:r>
            <a:r>
              <a:rPr kumimoji="1" lang="en" altLang="ja-JP" sz="16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mp3</a:t>
            </a:r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形式</a:t>
            </a:r>
            <a:r>
              <a:rPr kumimoji="1" lang="ja-JP" altLang="en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）</a:t>
            </a:r>
          </a:p>
        </p:txBody>
      </p:sp>
      <p:pic>
        <p:nvPicPr>
          <p:cNvPr id="6" name="図 5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418E4AB-5166-71B1-5959-FBC866FC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" t="13601" r="1723" b="2292"/>
          <a:stretch>
            <a:fillRect/>
          </a:stretch>
        </p:blipFill>
        <p:spPr>
          <a:xfrm>
            <a:off x="4494542" y="1419622"/>
            <a:ext cx="4469945" cy="288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9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D5743-1BD9-37A9-92F3-BCCE39B82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4E50D4-E4AA-2D87-779D-32ED9110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⑤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chemeClr val="accent6">
                    <a:lumMod val="20000"/>
                    <a:lumOff val="8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音カードの音声ファイル出力機能</a:t>
            </a:r>
            <a:endParaRPr lang="ja-JP" altLang="en-US" sz="2600" b="1" dirty="0">
              <a:solidFill>
                <a:schemeClr val="accent6">
                  <a:lumMod val="20000"/>
                  <a:lumOff val="8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5" name="音結び⑤">
            <a:hlinkClick r:id="" action="ppaction://media"/>
            <a:extLst>
              <a:ext uri="{FF2B5EF4-FFF2-40B4-BE49-F238E27FC236}">
                <a16:creationId xmlns:a16="http://schemas.microsoft.com/office/drawing/2014/main" id="{2992383A-3F08-7651-F27F-4E86165C73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599" r="1998" b="1327"/>
          <a:stretch>
            <a:fillRect/>
          </a:stretch>
        </p:blipFill>
        <p:spPr>
          <a:xfrm>
            <a:off x="629816" y="671266"/>
            <a:ext cx="7884368" cy="4347707"/>
          </a:xfrm>
          <a:prstGeom prst="rect">
            <a:avLst/>
          </a:prstGeom>
        </p:spPr>
      </p:pic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E32158FA-7F0B-8DE1-0CFB-2DA945A2529A}"/>
              </a:ext>
            </a:extLst>
          </p:cNvPr>
          <p:cNvSpPr/>
          <p:nvPr/>
        </p:nvSpPr>
        <p:spPr>
          <a:xfrm>
            <a:off x="5436096" y="3651870"/>
            <a:ext cx="2592288" cy="435337"/>
          </a:xfrm>
          <a:prstGeom prst="wedgeRoundRectCallout">
            <a:avLst>
              <a:gd name="adj1" fmla="val -44079"/>
              <a:gd name="adj2" fmla="val 94088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音カードは複製できる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8585C22F-7636-BC2F-8191-5F9C92460659}"/>
              </a:ext>
            </a:extLst>
          </p:cNvPr>
          <p:cNvSpPr/>
          <p:nvPr/>
        </p:nvSpPr>
        <p:spPr>
          <a:xfrm>
            <a:off x="2051720" y="3412966"/>
            <a:ext cx="2376264" cy="651361"/>
          </a:xfrm>
          <a:prstGeom prst="wedgeRoundRectCallout">
            <a:avLst>
              <a:gd name="adj1" fmla="val 50106"/>
              <a:gd name="adj2" fmla="val 83957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「連結カードの音を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書き出す」をタップ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B8800825-42FB-7526-2F4F-AFC6989FF4EC}"/>
              </a:ext>
            </a:extLst>
          </p:cNvPr>
          <p:cNvSpPr/>
          <p:nvPr/>
        </p:nvSpPr>
        <p:spPr>
          <a:xfrm>
            <a:off x="5724128" y="1779662"/>
            <a:ext cx="2592288" cy="651361"/>
          </a:xfrm>
          <a:prstGeom prst="wedgeRoundRectCallout">
            <a:avLst>
              <a:gd name="adj1" fmla="val 21741"/>
              <a:gd name="adj2" fmla="val -105632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連結した音声ファイルがダウンロードされる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23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3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4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1D20D-A10A-B2E8-EBE0-9FE1DF5DB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8E836F-0831-22B6-11EC-E9611F37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⑤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chemeClr val="accent6">
                    <a:lumMod val="20000"/>
                    <a:lumOff val="80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音カードの音声ファイル出力機能</a:t>
            </a:r>
            <a:endParaRPr lang="ja-JP" altLang="en-US" sz="2600" b="1" dirty="0">
              <a:solidFill>
                <a:schemeClr val="accent6">
                  <a:lumMod val="20000"/>
                  <a:lumOff val="80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A26816-5658-AE70-0F8F-1F0CE64E8BEC}"/>
              </a:ext>
            </a:extLst>
          </p:cNvPr>
          <p:cNvSpPr txBox="1"/>
          <p:nvPr/>
        </p:nvSpPr>
        <p:spPr>
          <a:xfrm>
            <a:off x="195354" y="1380591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・音カードを単体あるいはつながった音声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としてファイル出力が可能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（</a:t>
            </a:r>
            <a:r>
              <a:rPr kumimoji="1" lang="en" altLang="ja-JP" sz="16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mp3</a:t>
            </a:r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形式</a:t>
            </a:r>
            <a:r>
              <a:rPr kumimoji="1" lang="ja-JP" altLang="en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）</a:t>
            </a:r>
          </a:p>
        </p:txBody>
      </p:sp>
      <p:pic>
        <p:nvPicPr>
          <p:cNvPr id="6" name="図 5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4155EC6-76A6-1DF6-8292-382798B08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" t="13601" r="1723" b="2292"/>
          <a:stretch>
            <a:fillRect/>
          </a:stretch>
        </p:blipFill>
        <p:spPr>
          <a:xfrm>
            <a:off x="4494542" y="1419622"/>
            <a:ext cx="4469945" cy="2887542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F2EDB7F-46DF-76D9-8D8D-06E54D91C87D}"/>
              </a:ext>
            </a:extLst>
          </p:cNvPr>
          <p:cNvGrpSpPr/>
          <p:nvPr/>
        </p:nvGrpSpPr>
        <p:grpSpPr>
          <a:xfrm>
            <a:off x="141727" y="2466441"/>
            <a:ext cx="4188098" cy="2614416"/>
            <a:chOff x="141727" y="2466441"/>
            <a:chExt cx="4188098" cy="261441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55C3C98-06F7-C452-3B0D-4D337C929D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27" y="2466441"/>
              <a:ext cx="4188098" cy="261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D348D67-C62D-5E07-F4F6-E41C62C6BC74}"/>
                </a:ext>
              </a:extLst>
            </p:cNvPr>
            <p:cNvSpPr txBox="1"/>
            <p:nvPr/>
          </p:nvSpPr>
          <p:spPr>
            <a:xfrm>
              <a:off x="323528" y="2598848"/>
              <a:ext cx="3816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800" b="1">
                  <a:solidFill>
                    <a:srgbClr val="FFFF00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授業等での活用場面</a:t>
              </a:r>
              <a:endParaRPr kumimoji="1" lang="en-US" altLang="ja-JP" sz="1800" b="1" dirty="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5D73A9-2E7E-8E55-E0C5-DE7AB582EB25}"/>
              </a:ext>
            </a:extLst>
          </p:cNvPr>
          <p:cNvSpPr txBox="1"/>
          <p:nvPr/>
        </p:nvSpPr>
        <p:spPr>
          <a:xfrm>
            <a:off x="395535" y="3118993"/>
            <a:ext cx="3744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①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音カードをつなぎ合わせてつくった</a:t>
            </a: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音楽を音声ファイルとして出力し、</a:t>
            </a: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友達に発表したり、聴き合ったりする</a:t>
            </a:r>
          </a:p>
          <a:p>
            <a:pPr algn="l"/>
            <a:endParaRPr kumimoji="1" lang="ja-JP" altLang="en-US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②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出力した音声ファイルを</a:t>
            </a:r>
            <a:r>
              <a:rPr kumimoji="1" lang="en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Classroom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等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で回収し、評価の参考にする</a:t>
            </a:r>
          </a:p>
        </p:txBody>
      </p:sp>
    </p:spTree>
    <p:extLst>
      <p:ext uri="{BB962C8B-B14F-4D97-AF65-F5344CB8AC3E}">
        <p14:creationId xmlns:p14="http://schemas.microsoft.com/office/powerpoint/2010/main" val="27838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BA726-D9C4-00C3-34A5-7D330E9B5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65E258-BE31-E603-C061-18E7A7092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015"/>
            <a:ext cx="9108504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⑥ </a:t>
            </a:r>
            <a:r>
              <a:rPr lang="ja-JP" altLang="en-US" sz="2600" b="1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結びボードの書き出し、読み込み機能</a:t>
            </a:r>
            <a:endParaRPr lang="ja-JP" altLang="en-US" sz="2600" b="1" dirty="0">
              <a:solidFill>
                <a:srgbClr val="FFC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2240A44-22FC-69CD-5FC1-CF4C9F7E1F22}"/>
              </a:ext>
            </a:extLst>
          </p:cNvPr>
          <p:cNvSpPr txBox="1"/>
          <p:nvPr/>
        </p:nvSpPr>
        <p:spPr>
          <a:xfrm>
            <a:off x="179512" y="1203598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・音カードを配置した画面（結びボード）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全体を保存し、他端末への書き出しや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他端末からの読み込みが可能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（ファイル拡張子：</a:t>
            </a:r>
            <a:r>
              <a:rPr kumimoji="1" lang="en-US" altLang="ja-JP" sz="1600" dirty="0" err="1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omb</a:t>
            </a:r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）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AD8EE75A-3D5E-DE3C-998B-37F15DD163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" t="13601" r="2773" b="1089"/>
          <a:stretch>
            <a:fillRect/>
          </a:stretch>
        </p:blipFill>
        <p:spPr>
          <a:xfrm>
            <a:off x="4469689" y="1419622"/>
            <a:ext cx="4494799" cy="29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3C317-F87D-45B8-D7A6-8B8354DFD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C63919-1A42-34BA-B33A-BDE5B066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015"/>
            <a:ext cx="9108504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⑥ </a:t>
            </a:r>
            <a:r>
              <a:rPr lang="ja-JP" altLang="en-US" sz="2600" b="1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結びボードの書き出し、読み込み機能</a:t>
            </a:r>
            <a:endParaRPr lang="ja-JP" altLang="en-US" sz="2600" b="1" dirty="0">
              <a:solidFill>
                <a:srgbClr val="FFC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" name="音結び⑥">
            <a:hlinkClick r:id="" action="ppaction://media"/>
            <a:extLst>
              <a:ext uri="{FF2B5EF4-FFF2-40B4-BE49-F238E27FC236}">
                <a16:creationId xmlns:a16="http://schemas.microsoft.com/office/drawing/2014/main" id="{649C445E-49A3-57DC-3105-521D06B614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568" r="2015" b="1073"/>
          <a:stretch>
            <a:fillRect/>
          </a:stretch>
        </p:blipFill>
        <p:spPr>
          <a:xfrm>
            <a:off x="641850" y="675039"/>
            <a:ext cx="7824804" cy="4328446"/>
          </a:xfrm>
          <a:prstGeom prst="rect">
            <a:avLst/>
          </a:prstGeom>
        </p:spPr>
      </p:pic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EC6647EF-9F51-AA98-EB68-04922991E56D}"/>
              </a:ext>
            </a:extLst>
          </p:cNvPr>
          <p:cNvSpPr/>
          <p:nvPr/>
        </p:nvSpPr>
        <p:spPr>
          <a:xfrm>
            <a:off x="467544" y="3723878"/>
            <a:ext cx="2345974" cy="651361"/>
          </a:xfrm>
          <a:prstGeom prst="wedgeRoundRectCallout">
            <a:avLst>
              <a:gd name="adj1" fmla="val 48122"/>
              <a:gd name="adj2" fmla="val 9119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「結びボード一覧」をタップ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5" name="角丸四角形吹き出し 4">
            <a:extLst>
              <a:ext uri="{FF2B5EF4-FFF2-40B4-BE49-F238E27FC236}">
                <a16:creationId xmlns:a16="http://schemas.microsoft.com/office/drawing/2014/main" id="{0CC4769F-6450-F510-1C06-222E58A283EE}"/>
              </a:ext>
            </a:extLst>
          </p:cNvPr>
          <p:cNvSpPr/>
          <p:nvPr/>
        </p:nvSpPr>
        <p:spPr>
          <a:xfrm>
            <a:off x="4686249" y="3072517"/>
            <a:ext cx="1907674" cy="651361"/>
          </a:xfrm>
          <a:prstGeom prst="wedgeRoundRectCallout">
            <a:avLst>
              <a:gd name="adj1" fmla="val 35263"/>
              <a:gd name="adj2" fmla="val -95502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「結びボードを保存」をタップ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6" name="角丸四角形吹き出し 5">
            <a:extLst>
              <a:ext uri="{FF2B5EF4-FFF2-40B4-BE49-F238E27FC236}">
                <a16:creationId xmlns:a16="http://schemas.microsoft.com/office/drawing/2014/main" id="{FC1B9C72-FFA9-A701-C47A-8366590DEC8D}"/>
              </a:ext>
            </a:extLst>
          </p:cNvPr>
          <p:cNvSpPr/>
          <p:nvPr/>
        </p:nvSpPr>
        <p:spPr>
          <a:xfrm>
            <a:off x="6733286" y="1917004"/>
            <a:ext cx="1907674" cy="922258"/>
          </a:xfrm>
          <a:prstGeom prst="wedgeRoundRectCallout">
            <a:avLst>
              <a:gd name="adj1" fmla="val 9073"/>
              <a:gd name="adj2" fmla="val -7305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結びボードファイルがダウンロードされる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E5786D54-2DBF-BF08-A999-E0F2C92B5C3F}"/>
              </a:ext>
            </a:extLst>
          </p:cNvPr>
          <p:cNvSpPr/>
          <p:nvPr/>
        </p:nvSpPr>
        <p:spPr>
          <a:xfrm>
            <a:off x="200371" y="675039"/>
            <a:ext cx="2880320" cy="890709"/>
          </a:xfrm>
          <a:prstGeom prst="wedgeRoundRectCallout">
            <a:avLst>
              <a:gd name="adj1" fmla="val 41904"/>
              <a:gd name="adj2" fmla="val 83785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保存した読み込むときは「結びボードファイルを読み込む」をタップ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8" name="角丸四角形吹き出し 7">
            <a:extLst>
              <a:ext uri="{FF2B5EF4-FFF2-40B4-BE49-F238E27FC236}">
                <a16:creationId xmlns:a16="http://schemas.microsoft.com/office/drawing/2014/main" id="{35C38FD6-7A7A-0E18-2A7A-CB21E2C0EE53}"/>
              </a:ext>
            </a:extLst>
          </p:cNvPr>
          <p:cNvSpPr/>
          <p:nvPr/>
        </p:nvSpPr>
        <p:spPr>
          <a:xfrm>
            <a:off x="2951938" y="3517871"/>
            <a:ext cx="2880320" cy="890709"/>
          </a:xfrm>
          <a:prstGeom prst="wedgeRoundRectCallout">
            <a:avLst>
              <a:gd name="adj1" fmla="val -53008"/>
              <a:gd name="adj2" fmla="val -105659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 dirty="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読み込んだ結びボードが一覧に表示される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26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B2231CE-CD3F-B8D0-8A0C-6C2998023B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67" b="4348"/>
          <a:stretch>
            <a:fillRect/>
          </a:stretch>
        </p:blipFill>
        <p:spPr>
          <a:xfrm>
            <a:off x="6197168" y="3435846"/>
            <a:ext cx="2088233" cy="1351615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261402" y="663895"/>
            <a:ext cx="5688632" cy="4274495"/>
          </a:xfrm>
          <a:prstGeom prst="rect">
            <a:avLst/>
          </a:prstGeom>
          <a:noFill/>
        </p:spPr>
        <p:txBody>
          <a:bodyPr wrap="square" lIns="57397" tIns="28698" rIns="57397" bIns="28698" rtlCol="0">
            <a:spAutoFit/>
          </a:bodyPr>
          <a:lstStyle/>
          <a:p>
            <a:pPr algn="l"/>
            <a:r>
              <a:rPr lang="en-US" altLang="ja-JP" sz="1800" b="1" dirty="0">
                <a:solidFill>
                  <a:srgbClr val="FFFF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明朝 Pro W3"/>
              </a:rPr>
              <a:t>①</a:t>
            </a:r>
            <a:r>
              <a:rPr lang="ja-JP" altLang="en-US" sz="1800" b="1">
                <a:solidFill>
                  <a:srgbClr val="FFFF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明朝 Pro W3"/>
              </a:rPr>
              <a:t>音声ファイル再生機能</a:t>
            </a:r>
            <a:endParaRPr lang="en-US" altLang="ja-JP" sz="1800" b="1" dirty="0">
              <a:solidFill>
                <a:srgbClr val="FFFF0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  <a:cs typeface="ヒラギノ明朝 Pro W3"/>
            </a:endParaRP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→音声ファイルを「音カード」に読み込み</a:t>
            </a:r>
            <a:endParaRPr lang="en-US" altLang="ja-JP" sz="14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明朝 Pro W3"/>
            </a:endParaRP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　１タップで再生が可能（対応ファイル：</a:t>
            </a:r>
            <a:r>
              <a:rPr lang="en-US" altLang="ja-JP" sz="14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mp3,m4a,wav</a:t>
            </a:r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明朝 Pro W3"/>
            </a:endParaRPr>
          </a:p>
          <a:p>
            <a:pPr algn="l"/>
            <a:endParaRPr lang="en-US" altLang="ja-JP" sz="800" dirty="0">
              <a:solidFill>
                <a:srgbClr val="FBCA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明朝 Pro W3"/>
            </a:endParaRPr>
          </a:p>
          <a:p>
            <a:pPr algn="l"/>
            <a:r>
              <a:rPr lang="en-US" altLang="ja-JP" sz="1800" b="1" dirty="0">
                <a:solidFill>
                  <a:srgbClr val="00FF8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明朝 Pro W3"/>
              </a:rPr>
              <a:t>②</a:t>
            </a:r>
            <a:r>
              <a:rPr lang="ja-JP" altLang="en-US" sz="1800" b="1">
                <a:solidFill>
                  <a:srgbClr val="00FF8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明朝 Pro W3"/>
              </a:rPr>
              <a:t>音カード編集機能</a:t>
            </a: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→音カードのコピー、削除、名前変更</a:t>
            </a: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→音カードの一部を選択して再生、削除が可能</a:t>
            </a: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→収録された音声のピッチ、速度を変更可能（今後）</a:t>
            </a:r>
          </a:p>
          <a:p>
            <a:pPr algn="l"/>
            <a:endParaRPr lang="ja-JP" altLang="en-US" sz="800">
              <a:solidFill>
                <a:srgbClr val="FBCA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明朝 Pro W3"/>
            </a:endParaRPr>
          </a:p>
          <a:p>
            <a:pPr algn="l"/>
            <a:r>
              <a:rPr lang="en-US" altLang="ja-JP" sz="1800" b="1" dirty="0">
                <a:solidFill>
                  <a:srgbClr val="00FDFF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明朝 Pro W3"/>
              </a:rPr>
              <a:t>③</a:t>
            </a:r>
            <a:r>
              <a:rPr lang="ja-JP" altLang="en-US" sz="1800" b="1">
                <a:solidFill>
                  <a:srgbClr val="00FDFF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明朝 Pro W3"/>
              </a:rPr>
              <a:t>音カード連結再生機能</a:t>
            </a: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→作成した音カードをつなげ、連続して再生が可能</a:t>
            </a:r>
          </a:p>
          <a:p>
            <a:pPr algn="l"/>
            <a:endParaRPr lang="ja-JP" altLang="en-US" sz="800">
              <a:solidFill>
                <a:srgbClr val="FBCAFF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明朝 Pro W3"/>
            </a:endParaRPr>
          </a:p>
          <a:p>
            <a:pPr algn="l"/>
            <a:r>
              <a:rPr lang="en-US" altLang="ja-JP" sz="1800" b="1" dirty="0">
                <a:solidFill>
                  <a:srgbClr val="FBCAFF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明朝 Pro W3"/>
              </a:rPr>
              <a:t>④</a:t>
            </a:r>
            <a:r>
              <a:rPr lang="ja-JP" altLang="en-US" sz="1800" b="1">
                <a:solidFill>
                  <a:srgbClr val="FBCAFF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明朝 Pro W3"/>
              </a:rPr>
              <a:t>音カード録音機能</a:t>
            </a:r>
            <a:endParaRPr lang="en-US" altLang="ja-JP" sz="1800" b="1" dirty="0">
              <a:solidFill>
                <a:srgbClr val="FBCAFF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  <a:cs typeface="ヒラギノ明朝 Pro W3"/>
            </a:endParaRP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明朝 Pro W3"/>
              </a:rPr>
              <a:t>→端末のマイクで録音した音声から音カードを作成</a:t>
            </a:r>
            <a:endParaRPr lang="en-US" altLang="ja-JP" sz="14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明朝 Pro W3"/>
            </a:endParaRPr>
          </a:p>
          <a:p>
            <a:pPr algn="l"/>
            <a:endParaRPr lang="en-US" altLang="ja-JP" sz="8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丸ゴ Pro W4"/>
            </a:endParaRPr>
          </a:p>
          <a:p>
            <a:pPr algn="l"/>
            <a:r>
              <a:rPr lang="en-US" altLang="ja-JP" sz="1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丸ゴ Pro W4"/>
              </a:rPr>
              <a:t>⑤</a:t>
            </a:r>
            <a:r>
              <a:rPr lang="ja-JP" altLang="en-US" sz="1800" b="1">
                <a:solidFill>
                  <a:schemeClr val="accent6">
                    <a:lumMod val="20000"/>
                    <a:lumOff val="80000"/>
                  </a:schemeClr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丸ゴ Pro W4"/>
              </a:rPr>
              <a:t>音カードの音声ファイル出力機能</a:t>
            </a:r>
            <a:endParaRPr lang="en-US" altLang="ja-JP" sz="1800" b="1" dirty="0">
              <a:solidFill>
                <a:schemeClr val="accent6">
                  <a:lumMod val="20000"/>
                  <a:lumOff val="80000"/>
                </a:schemeClr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  <a:cs typeface="ヒラギノ丸ゴ Pro W4"/>
            </a:endParaRP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丸ゴ Pro W4"/>
              </a:rPr>
              <a:t>→音カードを単体あるいはつながった音声として出力が可能（</a:t>
            </a:r>
            <a:r>
              <a:rPr lang="en-US" altLang="ja-JP" sz="14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丸ゴ Pro W4"/>
              </a:rPr>
              <a:t>mp3</a:t>
            </a:r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丸ゴ Pro W4"/>
              </a:rPr>
              <a:t>）</a:t>
            </a:r>
            <a:endParaRPr lang="en-US" altLang="ja-JP" sz="14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丸ゴ Pro W4"/>
            </a:endParaRPr>
          </a:p>
          <a:p>
            <a:pPr algn="l"/>
            <a:endParaRPr lang="en-US" altLang="ja-JP" sz="8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丸ゴ Pro W4"/>
            </a:endParaRPr>
          </a:p>
          <a:p>
            <a:pPr algn="l"/>
            <a:r>
              <a:rPr lang="en-US" altLang="ja-JP" sz="1800" b="1" dirty="0">
                <a:solidFill>
                  <a:srgbClr val="FFC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丸ゴ Pro W4"/>
              </a:rPr>
              <a:t>⑥</a:t>
            </a:r>
            <a:r>
              <a:rPr lang="ja-JP" altLang="en-US" sz="1800" b="1">
                <a:solidFill>
                  <a:srgbClr val="FFC000"/>
                </a:solidFill>
                <a:latin typeface="Hiragino Kaku Gothic ProN W6" panose="020B0300000000000000" pitchFamily="34" charset="-128"/>
                <a:ea typeface="Hiragino Kaku Gothic ProN W6" panose="020B0300000000000000" pitchFamily="34" charset="-128"/>
                <a:cs typeface="ヒラギノ丸ゴ Pro W4"/>
              </a:rPr>
              <a:t>結びボードの書き出し、読み込み機能</a:t>
            </a:r>
            <a:endParaRPr lang="en-US" altLang="ja-JP" sz="1800" b="1" dirty="0">
              <a:solidFill>
                <a:srgbClr val="FFC000"/>
              </a:solidFill>
              <a:latin typeface="Hiragino Kaku Gothic ProN W6" panose="020B0300000000000000" pitchFamily="34" charset="-128"/>
              <a:ea typeface="Hiragino Kaku Gothic ProN W6" panose="020B0300000000000000" pitchFamily="34" charset="-128"/>
              <a:cs typeface="ヒラギノ丸ゴ Pro W4"/>
            </a:endParaRPr>
          </a:p>
          <a:p>
            <a:pPr algn="l"/>
            <a:r>
              <a:rPr lang="ja-JP" altLang="en-US" sz="14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  <a:cs typeface="ヒラギノ丸ゴ Pro W4"/>
              </a:rPr>
              <a:t>→音カードを配置したボード全体を保存し、共有が可能</a:t>
            </a:r>
            <a:endParaRPr lang="en-US" altLang="ja-JP" sz="14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  <a:cs typeface="ヒラギノ丸ゴ Pro W4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6B3F63A-AFDC-6D41-AB34-49F47A5E0F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478" b="6433"/>
          <a:stretch>
            <a:fillRect/>
          </a:stretch>
        </p:blipFill>
        <p:spPr>
          <a:xfrm>
            <a:off x="6836263" y="2194500"/>
            <a:ext cx="2088232" cy="13623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（音結び）の主な機能</a:t>
            </a:r>
            <a:endParaRPr lang="ja-JP" altLang="en-US" sz="2600" b="1" dirty="0">
              <a:solidFill>
                <a:srgbClr val="00FF8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12F338-D4BB-F247-8D42-C73C64C591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64" t="12281" r="1964" b="2184"/>
          <a:stretch>
            <a:fillRect/>
          </a:stretch>
        </p:blipFill>
        <p:spPr>
          <a:xfrm>
            <a:off x="6190345" y="915566"/>
            <a:ext cx="2088233" cy="13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589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3B35D-2464-AC48-5A8A-4494BCE59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6BBAAA-7993-0BE1-BFF9-49BFC7514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015"/>
            <a:ext cx="9108504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⑥ </a:t>
            </a:r>
            <a:r>
              <a:rPr lang="ja-JP" altLang="en-US" sz="2600" b="1">
                <a:solidFill>
                  <a:srgbClr val="FFC0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結びボードの書き出し、読み込み機能</a:t>
            </a:r>
            <a:endParaRPr lang="ja-JP" altLang="en-US" sz="2600" b="1" dirty="0">
              <a:solidFill>
                <a:srgbClr val="FFC0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38E5DE3-6339-18F8-57DD-64A2A0D2DCFD}"/>
              </a:ext>
            </a:extLst>
          </p:cNvPr>
          <p:cNvSpPr txBox="1"/>
          <p:nvPr/>
        </p:nvSpPr>
        <p:spPr>
          <a:xfrm>
            <a:off x="179512" y="1203598"/>
            <a:ext cx="4104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・音カードを配置した画面（結びボード）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全体を保存し、他端末への書き出しや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他端末からの読み込みが可能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（ファイル拡張子：</a:t>
            </a:r>
            <a:r>
              <a:rPr kumimoji="1" lang="en-US" altLang="ja-JP" sz="1600" dirty="0" err="1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omb</a:t>
            </a:r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）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AFBC52FE-5877-9416-2AF0-D40B743897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4" t="13601" r="2773" b="1089"/>
          <a:stretch>
            <a:fillRect/>
          </a:stretch>
        </p:blipFill>
        <p:spPr>
          <a:xfrm>
            <a:off x="4469689" y="1419622"/>
            <a:ext cx="4494799" cy="2977145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9CB034C-20B6-CA82-822C-7116944DF5F8}"/>
              </a:ext>
            </a:extLst>
          </p:cNvPr>
          <p:cNvGrpSpPr/>
          <p:nvPr/>
        </p:nvGrpSpPr>
        <p:grpSpPr>
          <a:xfrm>
            <a:off x="141727" y="2466441"/>
            <a:ext cx="4188098" cy="2614416"/>
            <a:chOff x="141727" y="2466441"/>
            <a:chExt cx="4188098" cy="2614416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14C75095-22FC-EEA4-E36B-8741B6700D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27" y="2466441"/>
              <a:ext cx="4188098" cy="261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6F52B1A-239E-3388-B48D-0CAC8E508A86}"/>
                </a:ext>
              </a:extLst>
            </p:cNvPr>
            <p:cNvSpPr txBox="1"/>
            <p:nvPr/>
          </p:nvSpPr>
          <p:spPr>
            <a:xfrm>
              <a:off x="323528" y="2598848"/>
              <a:ext cx="3816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800" b="1">
                  <a:solidFill>
                    <a:srgbClr val="FFFF00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授業等での活用場面</a:t>
              </a:r>
              <a:endParaRPr kumimoji="1" lang="en-US" altLang="ja-JP" sz="1800" b="1" dirty="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EC504E-7674-ED73-5FAB-6A57A3648DE1}"/>
              </a:ext>
            </a:extLst>
          </p:cNvPr>
          <p:cNvSpPr txBox="1"/>
          <p:nvPr/>
        </p:nvSpPr>
        <p:spPr>
          <a:xfrm>
            <a:off x="395535" y="3118993"/>
            <a:ext cx="3744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①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教師がつくった音素材を、</a:t>
            </a:r>
            <a:r>
              <a:rPr kumimoji="1" lang="en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Classroom</a:t>
            </a:r>
          </a:p>
          <a:p>
            <a:pPr algn="l"/>
            <a:r>
              <a:rPr kumimoji="1" lang="ja-JP" altLang="en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等で子供にまとめて配布する</a:t>
            </a:r>
          </a:p>
          <a:p>
            <a:pPr algn="l"/>
            <a:endParaRPr kumimoji="1" lang="ja-JP" altLang="en-US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②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録音、結合した音カードが入った結び</a:t>
            </a: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ボードファイルをグループで共有し、</a:t>
            </a: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共同で学習をする。</a:t>
            </a:r>
          </a:p>
        </p:txBody>
      </p:sp>
    </p:spTree>
    <p:extLst>
      <p:ext uri="{BB962C8B-B14F-4D97-AF65-F5344CB8AC3E}">
        <p14:creationId xmlns:p14="http://schemas.microsoft.com/office/powerpoint/2010/main" val="27875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22DEC-9522-C09A-0816-51B21BE5C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141661-7132-80B0-6730-0AFEE07A1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015"/>
            <a:ext cx="9108504" cy="454176"/>
          </a:xfrm>
        </p:spPr>
        <p:txBody>
          <a:bodyPr>
            <a:noAutofit/>
          </a:bodyPr>
          <a:lstStyle/>
          <a:p>
            <a:r>
              <a:rPr lang="ja-JP" altLang="en-US" sz="2600" b="1">
                <a:latin typeface="Meiryo" panose="020B0604030504040204" pitchFamily="34" charset="-128"/>
                <a:ea typeface="Meiryo" panose="020B0604030504040204" pitchFamily="34" charset="-128"/>
              </a:rPr>
              <a:t>結びボードの表示サイズの変更方法</a:t>
            </a:r>
            <a:endParaRPr lang="ja-JP" altLang="en-US" sz="2600" b="1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3" name="音結び⑦">
            <a:hlinkClick r:id="" action="ppaction://media"/>
            <a:extLst>
              <a:ext uri="{FF2B5EF4-FFF2-40B4-BE49-F238E27FC236}">
                <a16:creationId xmlns:a16="http://schemas.microsoft.com/office/drawing/2014/main" id="{3FC6F6B5-2B30-2D44-368C-996DE9BD56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599" r="1998" b="1352"/>
          <a:stretch>
            <a:fillRect/>
          </a:stretch>
        </p:blipFill>
        <p:spPr>
          <a:xfrm>
            <a:off x="733767" y="699542"/>
            <a:ext cx="7676466" cy="4231935"/>
          </a:xfrm>
          <a:prstGeom prst="rect">
            <a:avLst/>
          </a:prstGeom>
        </p:spPr>
      </p:pic>
      <p:sp>
        <p:nvSpPr>
          <p:cNvPr id="5" name="右矢印 4">
            <a:extLst>
              <a:ext uri="{FF2B5EF4-FFF2-40B4-BE49-F238E27FC236}">
                <a16:creationId xmlns:a16="http://schemas.microsoft.com/office/drawing/2014/main" id="{526F9FBD-D30F-A5E5-1BE9-C95E8CF591E0}"/>
              </a:ext>
            </a:extLst>
          </p:cNvPr>
          <p:cNvSpPr/>
          <p:nvPr/>
        </p:nvSpPr>
        <p:spPr>
          <a:xfrm rot="6273937">
            <a:off x="5913807" y="3592846"/>
            <a:ext cx="988797" cy="859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AD03D909-E13A-95A6-B4D7-AA6A14626221}"/>
              </a:ext>
            </a:extLst>
          </p:cNvPr>
          <p:cNvSpPr/>
          <p:nvPr/>
        </p:nvSpPr>
        <p:spPr>
          <a:xfrm rot="6273937">
            <a:off x="6777902" y="3592847"/>
            <a:ext cx="988797" cy="859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右矢印 6">
            <a:extLst>
              <a:ext uri="{FF2B5EF4-FFF2-40B4-BE49-F238E27FC236}">
                <a16:creationId xmlns:a16="http://schemas.microsoft.com/office/drawing/2014/main" id="{0059BC2D-CEF6-3D7D-2BA7-6A381A47E71C}"/>
              </a:ext>
            </a:extLst>
          </p:cNvPr>
          <p:cNvSpPr/>
          <p:nvPr/>
        </p:nvSpPr>
        <p:spPr>
          <a:xfrm rot="6273937">
            <a:off x="6345855" y="3625587"/>
            <a:ext cx="988797" cy="8590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2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F8FA5-D1ED-9A7A-27D5-AE488079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食品, 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F296AE3E-C002-552C-E534-9FA0A1FB0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11" y="256812"/>
            <a:ext cx="1584176" cy="119846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E72D126-D7CD-64C4-E6BD-E6E179369163}"/>
              </a:ext>
            </a:extLst>
          </p:cNvPr>
          <p:cNvSpPr txBox="1"/>
          <p:nvPr/>
        </p:nvSpPr>
        <p:spPr>
          <a:xfrm>
            <a:off x="3217487" y="502101"/>
            <a:ext cx="5447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rgbClr val="FFFF66"/>
                </a:solidFill>
                <a:latin typeface="07NikumaruFont" panose="02000900000000000000" pitchFamily="2" charset="-128"/>
                <a:ea typeface="07NikumaruFont" panose="02000900000000000000" pitchFamily="2" charset="-128"/>
              </a:rPr>
              <a:t>Oto-Musubi</a:t>
            </a:r>
            <a:r>
              <a:rPr kumimoji="1" lang="ja-JP" altLang="en-US" sz="2800">
                <a:solidFill>
                  <a:srgbClr val="FFFF66"/>
                </a:solidFill>
                <a:latin typeface="07NikumaruFont" panose="02000900000000000000" pitchFamily="2" charset="-128"/>
                <a:ea typeface="07NikumaruFont" panose="02000900000000000000" pitchFamily="2" charset="-128"/>
              </a:rPr>
              <a:t>（音むすび）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DB0AFE-C2BC-7555-F4F6-F3AAE86FB1E6}"/>
              </a:ext>
            </a:extLst>
          </p:cNvPr>
          <p:cNvSpPr txBox="1"/>
          <p:nvPr/>
        </p:nvSpPr>
        <p:spPr>
          <a:xfrm>
            <a:off x="699145" y="1509456"/>
            <a:ext cx="774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kumimoji="1" lang="en-US" altLang="ja-JP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www.oto-musubi.com</a:t>
            </a:r>
            <a:endParaRPr kumimoji="1" lang="ja-JP" altLang="en-US" sz="4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8255634C-6AFC-E2F8-5C4B-91E3BFDEF635}"/>
              </a:ext>
            </a:extLst>
          </p:cNvPr>
          <p:cNvSpPr/>
          <p:nvPr/>
        </p:nvSpPr>
        <p:spPr>
          <a:xfrm>
            <a:off x="917594" y="2496432"/>
            <a:ext cx="7308812" cy="2390256"/>
          </a:xfrm>
          <a:prstGeom prst="roundRect">
            <a:avLst>
              <a:gd name="adj" fmla="val 1073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kumimoji="1" lang="en-US" altLang="ja-JP" dirty="0">
                <a:solidFill>
                  <a:srgbClr val="7030A0"/>
                </a:solidFill>
                <a:latin typeface="07LogoTypeGothic7" panose="02000600000000000000" pitchFamily="2" charset="-128"/>
                <a:ea typeface="07LogoTypeGothic7" panose="02000600000000000000" pitchFamily="2" charset="-128"/>
              </a:rPr>
              <a:t>Oto-Musubi</a:t>
            </a:r>
            <a:r>
              <a:rPr kumimoji="1" lang="ja-JP" altLang="en-US">
                <a:solidFill>
                  <a:srgbClr val="7030A0"/>
                </a:solidFill>
                <a:latin typeface="07LogoTypeGothic7" panose="02000600000000000000" pitchFamily="2" charset="-128"/>
                <a:ea typeface="07LogoTypeGothic7" panose="02000600000000000000" pitchFamily="2" charset="-128"/>
              </a:rPr>
              <a:t>　使用にあたっての留意事項</a:t>
            </a:r>
            <a:r>
              <a:rPr kumimoji="1" lang="ja-JP" altLang="en-US" sz="1050">
                <a:solidFill>
                  <a:srgbClr val="7030A0"/>
                </a:solidFill>
                <a:latin typeface="07LogoTypeGothic7" panose="02000600000000000000" pitchFamily="2" charset="-128"/>
                <a:ea typeface="07LogoTypeGothic7" panose="02000600000000000000" pitchFamily="2" charset="-128"/>
              </a:rPr>
              <a:t>　</a:t>
            </a:r>
            <a:endParaRPr kumimoji="1" lang="en-US" altLang="ja-JP" sz="1050" dirty="0">
              <a:solidFill>
                <a:srgbClr val="7030A0"/>
              </a:solidFill>
              <a:latin typeface="07LogoTypeGothic7" panose="02000600000000000000" pitchFamily="2" charset="-128"/>
              <a:ea typeface="07LogoTypeGothic7" panose="02000600000000000000" pitchFamily="2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161869-B6A0-FE98-E2FE-268A5DF6C6D0}"/>
              </a:ext>
            </a:extLst>
          </p:cNvPr>
          <p:cNvSpPr txBox="1"/>
          <p:nvPr/>
        </p:nvSpPr>
        <p:spPr>
          <a:xfrm>
            <a:off x="1016605" y="3075806"/>
            <a:ext cx="71107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・「結びボード」のピンチイン＆アウトはできません。</a:t>
            </a:r>
            <a:endParaRPr kumimoji="1" lang="en-US" altLang="ja-JP" sz="18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・読み込める音声ファイルは</a:t>
            </a:r>
            <a:r>
              <a:rPr kumimoji="1" lang="en-US" altLang="ja-JP" sz="18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mp3</a:t>
            </a:r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、</a:t>
            </a:r>
            <a:r>
              <a:rPr kumimoji="1" lang="en-US" altLang="ja-JP" sz="18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m4a</a:t>
            </a:r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、</a:t>
            </a:r>
            <a:r>
              <a:rPr kumimoji="1" lang="en-US" altLang="ja-JP" sz="1800" dirty="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wav</a:t>
            </a:r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形式のみです。</a:t>
            </a:r>
            <a:endParaRPr kumimoji="1" lang="en-US" altLang="ja-JP" sz="18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・音カードの接続最大枚数は５０枚です。長い曲などを入れると、</a:t>
            </a:r>
            <a:endParaRPr kumimoji="1" lang="en-US" altLang="ja-JP" sz="18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フリーズしてしまうことがあります。</a:t>
            </a:r>
            <a:endParaRPr kumimoji="1" lang="en-US" altLang="ja-JP" sz="18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・音声ファイルを扱う場合は、著作権を十分理解した上で、授業で</a:t>
            </a:r>
            <a:endParaRPr kumimoji="1" lang="en-US" altLang="ja-JP" sz="18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800">
                <a:solidFill>
                  <a:schemeClr val="bg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使用する必要最小限の範囲で編集等を行うようにしましょう。</a:t>
            </a:r>
            <a:endParaRPr kumimoji="1" lang="en-US" altLang="ja-JP" sz="1800" dirty="0">
              <a:solidFill>
                <a:schemeClr val="bg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32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70AF8-5096-7E8A-4053-19EF51403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食品, 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8EEE351-4091-CA1D-C0EA-BAB75454A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311" y="256812"/>
            <a:ext cx="1584176" cy="119846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8F8CC4-E40E-2551-E639-39F7785E5F5C}"/>
              </a:ext>
            </a:extLst>
          </p:cNvPr>
          <p:cNvSpPr txBox="1"/>
          <p:nvPr/>
        </p:nvSpPr>
        <p:spPr>
          <a:xfrm>
            <a:off x="3217487" y="502101"/>
            <a:ext cx="5447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>
                <a:solidFill>
                  <a:srgbClr val="FFFF66"/>
                </a:solidFill>
                <a:latin typeface="07NikumaruFont" panose="02000900000000000000" pitchFamily="2" charset="-128"/>
                <a:ea typeface="07NikumaruFont" panose="02000900000000000000" pitchFamily="2" charset="-128"/>
              </a:rPr>
              <a:t>Oto-Musubi</a:t>
            </a:r>
            <a:r>
              <a:rPr kumimoji="1" lang="ja-JP" altLang="en-US" sz="2800">
                <a:solidFill>
                  <a:srgbClr val="FFFF66"/>
                </a:solidFill>
                <a:latin typeface="07NikumaruFont" panose="02000900000000000000" pitchFamily="2" charset="-128"/>
                <a:ea typeface="07NikumaruFont" panose="02000900000000000000" pitchFamily="2" charset="-128"/>
              </a:rPr>
              <a:t>（音むすび）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FD49571-DD13-A197-6975-D29DE4419F27}"/>
              </a:ext>
            </a:extLst>
          </p:cNvPr>
          <p:cNvSpPr txBox="1"/>
          <p:nvPr/>
        </p:nvSpPr>
        <p:spPr>
          <a:xfrm>
            <a:off x="699145" y="2283718"/>
            <a:ext cx="774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kumimoji="1" lang="en-US" altLang="ja-JP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www.oto-musubi.com</a:t>
            </a:r>
            <a:endParaRPr kumimoji="1" lang="ja-JP" altLang="en-US" sz="4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30B1727-BF63-A052-1B62-5EEEE663F578}"/>
              </a:ext>
            </a:extLst>
          </p:cNvPr>
          <p:cNvSpPr txBox="1"/>
          <p:nvPr/>
        </p:nvSpPr>
        <p:spPr>
          <a:xfrm>
            <a:off x="584374" y="3772947"/>
            <a:ext cx="7975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>
                <a:solidFill>
                  <a:srgbClr val="00FF8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  <a:cs typeface="Gen Jyuu Gothic Monospace Heavy" panose="020B0309020203020207" pitchFamily="49" charset="-128"/>
              </a:rPr>
              <a:t>２０２５年１１月７日より公開！！</a:t>
            </a:r>
          </a:p>
        </p:txBody>
      </p:sp>
    </p:spTree>
    <p:extLst>
      <p:ext uri="{BB962C8B-B14F-4D97-AF65-F5344CB8AC3E}">
        <p14:creationId xmlns:p14="http://schemas.microsoft.com/office/powerpoint/2010/main" val="3691012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EF002-0791-D353-8380-E9C69F019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E28522-385E-DD1E-120D-86C98BC3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①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音声ファイル再生機能</a:t>
            </a:r>
            <a:endParaRPr lang="ja-JP" altLang="en-US" sz="2600" b="1" dirty="0">
              <a:solidFill>
                <a:srgbClr val="FFFF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7" name="図 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B269109-E9A4-9752-C5B8-61DAA22C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" t="13601" r="1723" b="1746"/>
          <a:stretch>
            <a:fillRect/>
          </a:stretch>
        </p:blipFill>
        <p:spPr>
          <a:xfrm>
            <a:off x="4572000" y="1563638"/>
            <a:ext cx="4320480" cy="28090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DB9044-D155-BD54-7430-75D16289D127}"/>
              </a:ext>
            </a:extLst>
          </p:cNvPr>
          <p:cNvSpPr txBox="1"/>
          <p:nvPr/>
        </p:nvSpPr>
        <p:spPr>
          <a:xfrm>
            <a:off x="158446" y="1707654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・「音カード」は、結びボード内で自由に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配置が可能。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F906EB3-366D-6374-C070-D56F79535213}"/>
              </a:ext>
            </a:extLst>
          </p:cNvPr>
          <p:cNvSpPr txBox="1"/>
          <p:nvPr/>
        </p:nvSpPr>
        <p:spPr>
          <a:xfrm>
            <a:off x="153555" y="839009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・タブレット内の音声ファイルを読み込み、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「音カード」を作成。１タップですぐに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再生される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32955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EF002-0791-D353-8380-E9C69F019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E28522-385E-DD1E-120D-86C98BC3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①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音声ファイル再生機能</a:t>
            </a:r>
            <a:endParaRPr lang="ja-JP" altLang="en-US" sz="2600" b="1" dirty="0">
              <a:solidFill>
                <a:srgbClr val="FFFF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音結び①">
            <a:hlinkClick r:id="" action="ppaction://media"/>
            <a:extLst>
              <a:ext uri="{FF2B5EF4-FFF2-40B4-BE49-F238E27FC236}">
                <a16:creationId xmlns:a16="http://schemas.microsoft.com/office/drawing/2014/main" id="{4FFF230B-46F3-B8C6-2929-A9DCF3815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" r="490" b="1170"/>
          <a:stretch>
            <a:fillRect/>
          </a:stretch>
        </p:blipFill>
        <p:spPr>
          <a:xfrm>
            <a:off x="647564" y="618625"/>
            <a:ext cx="7848872" cy="4384860"/>
          </a:xfrm>
          <a:prstGeom prst="rect">
            <a:avLst/>
          </a:prstGeom>
        </p:spPr>
      </p:pic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79A6CE42-64E5-E637-42D7-8BCE2E3D1492}"/>
              </a:ext>
            </a:extLst>
          </p:cNvPr>
          <p:cNvSpPr/>
          <p:nvPr/>
        </p:nvSpPr>
        <p:spPr>
          <a:xfrm>
            <a:off x="6372200" y="1244645"/>
            <a:ext cx="1944216" cy="1358921"/>
          </a:xfrm>
          <a:prstGeom prst="wedgeRoundRectCallout">
            <a:avLst>
              <a:gd name="adj1" fmla="val -84058"/>
              <a:gd name="adj2" fmla="val -319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はじめに、音カードを配置する「結びボード」を作成します</a:t>
            </a:r>
          </a:p>
        </p:txBody>
      </p:sp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E72470D1-7049-20DB-1D98-BE1C40F57324}"/>
              </a:ext>
            </a:extLst>
          </p:cNvPr>
          <p:cNvSpPr/>
          <p:nvPr/>
        </p:nvSpPr>
        <p:spPr>
          <a:xfrm>
            <a:off x="6372200" y="2571751"/>
            <a:ext cx="1944216" cy="1574206"/>
          </a:xfrm>
          <a:prstGeom prst="wedgeRoundRectCallout">
            <a:avLst>
              <a:gd name="adj1" fmla="val -82977"/>
              <a:gd name="adj2" fmla="val -3258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タブレットの中にある音声ファイルを選択し、音カードを作成します。</a:t>
            </a:r>
          </a:p>
        </p:txBody>
      </p:sp>
    </p:spTree>
    <p:extLst>
      <p:ext uri="{BB962C8B-B14F-4D97-AF65-F5344CB8AC3E}">
        <p14:creationId xmlns:p14="http://schemas.microsoft.com/office/powerpoint/2010/main" val="424118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DBF7B-5854-EA4C-25A9-827653689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052646-2823-AB62-771A-3BFDA0BE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①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FFFF0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音声ファイル再生機能</a:t>
            </a:r>
            <a:endParaRPr lang="ja-JP" altLang="en-US" sz="2600" b="1" dirty="0">
              <a:solidFill>
                <a:srgbClr val="FFFF0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CD78A8-BF20-1CE8-2DAB-E436A417DDD0}"/>
              </a:ext>
            </a:extLst>
          </p:cNvPr>
          <p:cNvSpPr txBox="1"/>
          <p:nvPr/>
        </p:nvSpPr>
        <p:spPr>
          <a:xfrm>
            <a:off x="153555" y="839009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・タブレット内の音声ファイルを読み込み、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「音カード」を作成。１タップですぐに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再生される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E0A960-4C8E-F073-D565-CA01465DEA33}"/>
              </a:ext>
            </a:extLst>
          </p:cNvPr>
          <p:cNvSpPr txBox="1"/>
          <p:nvPr/>
        </p:nvSpPr>
        <p:spPr>
          <a:xfrm>
            <a:off x="153555" y="1712767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・「音カード」は、結びボード内で自由に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配置が可能。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7" name="図 6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24A74AC-A586-C79C-458F-C4754068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" t="13601" r="1723" b="1746"/>
          <a:stretch>
            <a:fillRect/>
          </a:stretch>
        </p:blipFill>
        <p:spPr>
          <a:xfrm>
            <a:off x="4572000" y="1563638"/>
            <a:ext cx="4320480" cy="2809085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23BF1CCB-0035-F0EC-CCF4-6D5C4AD1A817}"/>
              </a:ext>
            </a:extLst>
          </p:cNvPr>
          <p:cNvGrpSpPr/>
          <p:nvPr/>
        </p:nvGrpSpPr>
        <p:grpSpPr>
          <a:xfrm>
            <a:off x="141727" y="2466441"/>
            <a:ext cx="4188098" cy="2614416"/>
            <a:chOff x="141727" y="2466441"/>
            <a:chExt cx="4188098" cy="261441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7703B7A-9317-1B55-4A0E-75C290DAF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27" y="2466441"/>
              <a:ext cx="4188098" cy="261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7C4414B-6442-D11C-55D0-8557B630CDA5}"/>
                </a:ext>
              </a:extLst>
            </p:cNvPr>
            <p:cNvSpPr txBox="1"/>
            <p:nvPr/>
          </p:nvSpPr>
          <p:spPr>
            <a:xfrm>
              <a:off x="323528" y="2598848"/>
              <a:ext cx="3816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800" b="1">
                  <a:solidFill>
                    <a:srgbClr val="FFFF00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授業等での活用場面</a:t>
              </a:r>
              <a:endParaRPr kumimoji="1" lang="en-US" altLang="ja-JP" sz="1800" b="1" dirty="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CA3A8EC-9253-7145-42DA-9BC9208CC07B}"/>
              </a:ext>
            </a:extLst>
          </p:cNvPr>
          <p:cNvSpPr txBox="1"/>
          <p:nvPr/>
        </p:nvSpPr>
        <p:spPr>
          <a:xfrm>
            <a:off x="323527" y="2968180"/>
            <a:ext cx="3816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①</a:t>
            </a:r>
            <a:r>
              <a:rPr kumimoji="1" lang="ja-JP" altLang="ja-JP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授業で必要な音源を結びボード上に</a:t>
            </a:r>
            <a:endParaRPr lang="ja-JP" altLang="ja-JP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ja-JP" altLang="ja-JP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並べておき、教師（児童生徒）が必要</a:t>
            </a:r>
            <a:endParaRPr lang="ja-JP" altLang="ja-JP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ja-JP" altLang="ja-JP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に応じて即再生する。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endParaRPr lang="ja-JP" altLang="ja-JP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②</a:t>
            </a:r>
            <a:r>
              <a:rPr kumimoji="1" lang="ja-JP" altLang="ja-JP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学級会や運動会などの行事で、音楽や</a:t>
            </a:r>
            <a:endParaRPr lang="ja-JP" altLang="ja-JP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ja-JP" altLang="ja-JP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効果音を「ポン出し」をする。</a:t>
            </a:r>
            <a:endParaRPr lang="ja-JP" altLang="ja-JP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73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55CA2-9191-2409-010F-E66F26195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F010A4-DAF0-81F3-BABE-68BAD24E5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②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音カード編集機能</a:t>
            </a:r>
            <a:endParaRPr lang="ja-JP" altLang="en-US" sz="2600" b="1" dirty="0">
              <a:solidFill>
                <a:srgbClr val="00FF8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7" name="図 6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DA300B4-7126-2A9C-98F0-F454A8A663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01" r="1649" b="2567"/>
          <a:stretch>
            <a:fillRect/>
          </a:stretch>
        </p:blipFill>
        <p:spPr>
          <a:xfrm>
            <a:off x="4463018" y="1380510"/>
            <a:ext cx="4499253" cy="287492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8AE7D2-A667-EFB3-C422-D366EB249773}"/>
              </a:ext>
            </a:extLst>
          </p:cNvPr>
          <p:cNvSpPr txBox="1"/>
          <p:nvPr/>
        </p:nvSpPr>
        <p:spPr>
          <a:xfrm>
            <a:off x="137252" y="739627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・音カードの複製、削除、名前変更、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カードの色変更が可能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BCC9DF-D6AC-1183-7A6A-0F9408D4776B}"/>
              </a:ext>
            </a:extLst>
          </p:cNvPr>
          <p:cNvSpPr txBox="1"/>
          <p:nvPr/>
        </p:nvSpPr>
        <p:spPr>
          <a:xfrm>
            <a:off x="138990" y="1315626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・音声波形を見ながら音カードの一部を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選択して再生、部分削除が可能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5129B91-05C1-3E0A-4067-CC1FEF5C85EA}"/>
              </a:ext>
            </a:extLst>
          </p:cNvPr>
          <p:cNvSpPr txBox="1"/>
          <p:nvPr/>
        </p:nvSpPr>
        <p:spPr>
          <a:xfrm>
            <a:off x="138990" y="190635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・収録された音声のピッチ、速度を変更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可能（</a:t>
            </a:r>
            <a:r>
              <a:rPr kumimoji="1" lang="en-US" altLang="ja-JP" sz="16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※</a:t>
            </a:r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今後実装予定）</a:t>
            </a:r>
          </a:p>
        </p:txBody>
      </p:sp>
    </p:spTree>
    <p:extLst>
      <p:ext uri="{BB962C8B-B14F-4D97-AF65-F5344CB8AC3E}">
        <p14:creationId xmlns:p14="http://schemas.microsoft.com/office/powerpoint/2010/main" val="33383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CAF8F-395A-A80D-ED79-691DB22F5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CC9D40-16F5-7C09-A762-8E8C6427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②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音カード編集機能</a:t>
            </a:r>
            <a:endParaRPr lang="ja-JP" altLang="en-US" sz="2600" b="1" dirty="0">
              <a:solidFill>
                <a:srgbClr val="00FF8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6" name="音結び②">
            <a:hlinkClick r:id="" action="ppaction://media"/>
            <a:extLst>
              <a:ext uri="{FF2B5EF4-FFF2-40B4-BE49-F238E27FC236}">
                <a16:creationId xmlns:a16="http://schemas.microsoft.com/office/drawing/2014/main" id="{C9E0F932-DE2D-CD98-C6FE-497D45DDF0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2004" b="1289"/>
          <a:stretch>
            <a:fillRect/>
          </a:stretch>
        </p:blipFill>
        <p:spPr>
          <a:xfrm>
            <a:off x="753250" y="676049"/>
            <a:ext cx="7637499" cy="4327436"/>
          </a:xfrm>
          <a:prstGeom prst="rect">
            <a:avLst/>
          </a:prstGeom>
        </p:spPr>
      </p:pic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6809D4EE-5C82-6715-8188-477F7F85FEA8}"/>
              </a:ext>
            </a:extLst>
          </p:cNvPr>
          <p:cNvSpPr/>
          <p:nvPr/>
        </p:nvSpPr>
        <p:spPr>
          <a:xfrm>
            <a:off x="4427984" y="987574"/>
            <a:ext cx="1944216" cy="998881"/>
          </a:xfrm>
          <a:prstGeom prst="wedgeRoundRectCallout">
            <a:avLst>
              <a:gd name="adj1" fmla="val -84058"/>
              <a:gd name="adj2" fmla="val -319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音カードの名前を変更できます</a:t>
            </a:r>
          </a:p>
        </p:txBody>
      </p:sp>
      <p:sp>
        <p:nvSpPr>
          <p:cNvPr id="4" name="角丸四角形吹き出し 3">
            <a:extLst>
              <a:ext uri="{FF2B5EF4-FFF2-40B4-BE49-F238E27FC236}">
                <a16:creationId xmlns:a16="http://schemas.microsoft.com/office/drawing/2014/main" id="{6ED7F7C7-29FB-3755-1EBD-125C519677F9}"/>
              </a:ext>
            </a:extLst>
          </p:cNvPr>
          <p:cNvSpPr/>
          <p:nvPr/>
        </p:nvSpPr>
        <p:spPr>
          <a:xfrm>
            <a:off x="5220072" y="1299099"/>
            <a:ext cx="1944216" cy="998881"/>
          </a:xfrm>
          <a:prstGeom prst="wedgeRoundRectCallout">
            <a:avLst>
              <a:gd name="adj1" fmla="val -84058"/>
              <a:gd name="adj2" fmla="val -319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音カードの色を変更できます</a:t>
            </a:r>
          </a:p>
        </p:txBody>
      </p:sp>
      <p:sp>
        <p:nvSpPr>
          <p:cNvPr id="5" name="角丸四角形吹き出し 4">
            <a:extLst>
              <a:ext uri="{FF2B5EF4-FFF2-40B4-BE49-F238E27FC236}">
                <a16:creationId xmlns:a16="http://schemas.microsoft.com/office/drawing/2014/main" id="{AF7B8ED5-40EE-80C6-C4FE-2AA7DFB35263}"/>
              </a:ext>
            </a:extLst>
          </p:cNvPr>
          <p:cNvSpPr/>
          <p:nvPr/>
        </p:nvSpPr>
        <p:spPr>
          <a:xfrm>
            <a:off x="6732240" y="2839767"/>
            <a:ext cx="1944216" cy="998881"/>
          </a:xfrm>
          <a:prstGeom prst="wedgeRoundRectCallout">
            <a:avLst>
              <a:gd name="adj1" fmla="val -84058"/>
              <a:gd name="adj2" fmla="val -319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任意の場所に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早送り巻き戻しができます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7" name="角丸四角形吹き出し 6">
            <a:extLst>
              <a:ext uri="{FF2B5EF4-FFF2-40B4-BE49-F238E27FC236}">
                <a16:creationId xmlns:a16="http://schemas.microsoft.com/office/drawing/2014/main" id="{F12AD4D4-C51E-F576-3DDD-801557BFD34E}"/>
              </a:ext>
            </a:extLst>
          </p:cNvPr>
          <p:cNvSpPr/>
          <p:nvPr/>
        </p:nvSpPr>
        <p:spPr>
          <a:xfrm>
            <a:off x="6300192" y="2496088"/>
            <a:ext cx="1944216" cy="998881"/>
          </a:xfrm>
          <a:prstGeom prst="wedgeRoundRectCallout">
            <a:avLst>
              <a:gd name="adj1" fmla="val -84058"/>
              <a:gd name="adj2" fmla="val -3193"/>
              <a:gd name="adj3" fmla="val 16667"/>
            </a:avLst>
          </a:prstGeom>
          <a:solidFill>
            <a:srgbClr val="009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800"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必要ない部分を削除することができます</a:t>
            </a:r>
            <a:endParaRPr kumimoji="1" lang="en-US" altLang="ja-JP" sz="1800" dirty="0"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9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36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3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251BC-86F9-A4D3-46EF-61677F044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FB4913-F579-905D-D247-D658D40D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②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音カード編集機能</a:t>
            </a:r>
            <a:endParaRPr lang="ja-JP" altLang="en-US" sz="2600" b="1" dirty="0">
              <a:solidFill>
                <a:srgbClr val="00FF80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28D3AAE-5FF7-7DFD-D349-A12ED0CE3669}"/>
              </a:ext>
            </a:extLst>
          </p:cNvPr>
          <p:cNvSpPr txBox="1"/>
          <p:nvPr/>
        </p:nvSpPr>
        <p:spPr>
          <a:xfrm>
            <a:off x="137252" y="739627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・音カードの複製、削除、名前変更、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カードの色変更が可能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F2E768E-2E0E-7758-96E1-8EF488C0B585}"/>
              </a:ext>
            </a:extLst>
          </p:cNvPr>
          <p:cNvSpPr txBox="1"/>
          <p:nvPr/>
        </p:nvSpPr>
        <p:spPr>
          <a:xfrm>
            <a:off x="138990" y="1315626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・音声波形を見ながら音カードの一部を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選択して再生、部分削除が可能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BC37233-2E05-8E88-D80A-C421A1C099C0}"/>
              </a:ext>
            </a:extLst>
          </p:cNvPr>
          <p:cNvSpPr txBox="1"/>
          <p:nvPr/>
        </p:nvSpPr>
        <p:spPr>
          <a:xfrm>
            <a:off x="138990" y="190635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・収録された音声のピッチ、速度を変更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可能（</a:t>
            </a:r>
            <a:r>
              <a:rPr kumimoji="1" lang="en-US" altLang="ja-JP" sz="1600" dirty="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※</a:t>
            </a:r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今後実装予定）</a:t>
            </a:r>
          </a:p>
        </p:txBody>
      </p:sp>
      <p:pic>
        <p:nvPicPr>
          <p:cNvPr id="7" name="図 6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8179A408-9492-9704-F5DA-DBECDCD70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601" r="1649" b="2567"/>
          <a:stretch>
            <a:fillRect/>
          </a:stretch>
        </p:blipFill>
        <p:spPr>
          <a:xfrm>
            <a:off x="4463018" y="1380510"/>
            <a:ext cx="4499253" cy="2874923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C8C5518-4F19-56C2-8183-9A932BAA6FB5}"/>
              </a:ext>
            </a:extLst>
          </p:cNvPr>
          <p:cNvGrpSpPr/>
          <p:nvPr/>
        </p:nvGrpSpPr>
        <p:grpSpPr>
          <a:xfrm>
            <a:off x="141727" y="2466441"/>
            <a:ext cx="4188098" cy="2614416"/>
            <a:chOff x="141727" y="2466441"/>
            <a:chExt cx="4188098" cy="2614416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5E1270A-C2E3-393D-044E-0781ADE4E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27" y="2466441"/>
              <a:ext cx="4188098" cy="261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578C694-40FB-9909-4529-2F324E9CAEBA}"/>
                </a:ext>
              </a:extLst>
            </p:cNvPr>
            <p:cNvSpPr txBox="1"/>
            <p:nvPr/>
          </p:nvSpPr>
          <p:spPr>
            <a:xfrm>
              <a:off x="323528" y="2598848"/>
              <a:ext cx="3816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800" b="1">
                  <a:solidFill>
                    <a:srgbClr val="FFFF00"/>
                  </a:solidFill>
                  <a:latin typeface="UD Digi Kyokasho NK-B" panose="02020700000000000000" pitchFamily="18" charset="-128"/>
                  <a:ea typeface="UD Digi Kyokasho NK-B" panose="02020700000000000000" pitchFamily="18" charset="-128"/>
                </a:rPr>
                <a:t>授業等での活用場面</a:t>
              </a:r>
              <a:endParaRPr kumimoji="1" lang="en-US" altLang="ja-JP" sz="1800" b="1" dirty="0">
                <a:solidFill>
                  <a:srgbClr val="FFFF00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endParaRP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E27777-3099-E246-6CB3-11AB6B80975E}"/>
              </a:ext>
            </a:extLst>
          </p:cNvPr>
          <p:cNvSpPr txBox="1"/>
          <p:nvPr/>
        </p:nvSpPr>
        <p:spPr>
          <a:xfrm>
            <a:off x="323527" y="2968180"/>
            <a:ext cx="38164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①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音カードを複製してつなぎ合わせ、</a:t>
            </a: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</a:t>
            </a:r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繰り返しの音楽をつくる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endParaRPr lang="ja-JP" altLang="ja-JP" sz="8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②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録音した音声の必要ない部分を削除し、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   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再生したり作品を仕上げたりする</a:t>
            </a:r>
            <a:endParaRPr kumimoji="1" lang="en-US" altLang="ja-JP" sz="16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endParaRPr kumimoji="1" lang="en-US" altLang="ja-JP" sz="800" dirty="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r>
              <a:rPr kumimoji="1" lang="en-US" altLang="ja-JP" sz="1600" dirty="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③</a:t>
            </a:r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子供の実態に合わせて調や速度を変更</a:t>
            </a: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UD Digi Kyokasho NK-B" panose="02020700000000000000" pitchFamily="18" charset="-128"/>
                <a:ea typeface="UD Digi Kyokasho NK-B" panose="02020700000000000000" pitchFamily="18" charset="-128"/>
              </a:rPr>
              <a:t>　して再生や音声ファイルの出力をする</a:t>
            </a:r>
          </a:p>
          <a:p>
            <a:pPr algn="l"/>
            <a:endParaRPr kumimoji="1" lang="ja-JP" altLang="en-US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  <a:p>
            <a:pPr algn="l"/>
            <a:endParaRPr kumimoji="1" lang="ja-JP" altLang="en-US" sz="1600">
              <a:solidFill>
                <a:schemeClr val="tx1"/>
              </a:solidFill>
              <a:latin typeface="UD Digi Kyokasho NK-B" panose="02020700000000000000" pitchFamily="18" charset="-128"/>
              <a:ea typeface="UD Digi Kyokasho NK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024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D9074-BD96-8A9E-A94A-0F2BCE6B9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26382A-33F1-444A-23BF-B0DE2C8D5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0015"/>
            <a:ext cx="8784976" cy="454176"/>
          </a:xfrm>
        </p:spPr>
        <p:txBody>
          <a:bodyPr>
            <a:noAutofit/>
          </a:bodyPr>
          <a:lstStyle/>
          <a:p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Oto-Musubi 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機能</a:t>
            </a:r>
            <a:r>
              <a:rPr lang="en-US" altLang="ja-JP" sz="2600" b="1" dirty="0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③</a:t>
            </a:r>
            <a:r>
              <a:rPr lang="ja-JP" altLang="en-US" sz="2600" b="1">
                <a:solidFill>
                  <a:srgbClr val="00FF80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　</a:t>
            </a:r>
            <a:r>
              <a:rPr lang="ja-JP" altLang="en-US" sz="2600" b="1">
                <a:solidFill>
                  <a:srgbClr val="00FDFF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音カード連結再生機能</a:t>
            </a:r>
            <a:endParaRPr lang="ja-JP" altLang="en-US" sz="2600" b="1" dirty="0">
              <a:solidFill>
                <a:srgbClr val="00FDFF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D0C8033-8703-5DC3-F8C6-1070A541E761}"/>
              </a:ext>
            </a:extLst>
          </p:cNvPr>
          <p:cNvSpPr txBox="1"/>
          <p:nvPr/>
        </p:nvSpPr>
        <p:spPr>
          <a:xfrm>
            <a:off x="179512" y="120359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・作成した音カードをつなげ、連続しての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再生が可能（連結最大枚数：５０枚）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D4C534E-4ED0-F4C3-5062-CDE3A2AF1FCA}"/>
              </a:ext>
            </a:extLst>
          </p:cNvPr>
          <p:cNvSpPr txBox="1"/>
          <p:nvPr/>
        </p:nvSpPr>
        <p:spPr>
          <a:xfrm>
            <a:off x="181031" y="1821795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・連結した一番左からの再生だけでなく、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  <a:p>
            <a:pPr algn="l"/>
            <a:r>
              <a:rPr kumimoji="1" lang="ja-JP" altLang="en-US" sz="1600">
                <a:solidFill>
                  <a:schemeClr val="tx1"/>
                </a:solidFill>
                <a:latin typeface="Hiragino Maru Gothic Pro W4" panose="020F0400000000000000" pitchFamily="34" charset="-128"/>
                <a:ea typeface="Hiragino Maru Gothic Pro W4" panose="020F0400000000000000" pitchFamily="34" charset="-128"/>
              </a:rPr>
              <a:t>　途中の音カードからの再生も可能</a:t>
            </a:r>
            <a:endParaRPr kumimoji="1" lang="en-US" altLang="ja-JP" sz="1600" dirty="0">
              <a:solidFill>
                <a:schemeClr val="tx1"/>
              </a:solidFill>
              <a:latin typeface="Hiragino Maru Gothic Pro W4" panose="020F0400000000000000" pitchFamily="34" charset="-128"/>
              <a:ea typeface="Hiragino Maru Gothic Pro W4" panose="020F0400000000000000" pitchFamily="34" charset="-128"/>
            </a:endParaRPr>
          </a:p>
        </p:txBody>
      </p:sp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1F227C4F-F99B-4DFA-0088-E7D43FAC62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4" t="13601" r="2707" b="2321"/>
          <a:stretch>
            <a:fillRect/>
          </a:stretch>
        </p:blipFill>
        <p:spPr>
          <a:xfrm>
            <a:off x="4483665" y="1347614"/>
            <a:ext cx="4480823" cy="29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0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8" grpId="1"/>
    </p:bldLst>
  </p:timing>
</p:sld>
</file>

<file path=ppt/theme/theme1.xml><?xml version="1.0" encoding="utf-8"?>
<a:theme xmlns:a="http://schemas.openxmlformats.org/drawingml/2006/main" name="トワイライト">
  <a:themeElements>
    <a:clrScheme name="トワイライト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トワイライト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トワイライ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52701</TotalTime>
  <Pages>0</Pages>
  <Words>1399</Words>
  <Characters>0</Characters>
  <Application>Microsoft Office PowerPoint</Application>
  <PresentationFormat>画面に合わせる (16:9)</PresentationFormat>
  <Lines>0</Lines>
  <Paragraphs>203</Paragraphs>
  <Slides>23</Slides>
  <Notes>21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6" baseType="lpstr">
      <vt:lpstr>07LogoTypeGothic7</vt:lpstr>
      <vt:lpstr>07NikumaruFont</vt:lpstr>
      <vt:lpstr>07YasashisaGothicBold</vt:lpstr>
      <vt:lpstr>Hiragino Kaku Gothic ProN W6</vt:lpstr>
      <vt:lpstr>Hiragino Maru Gothic Pro W4</vt:lpstr>
      <vt:lpstr>Hoefler Text</vt:lpstr>
      <vt:lpstr>UD Digi Kyokasho NK-B</vt:lpstr>
      <vt:lpstr>Meiryo</vt:lpstr>
      <vt:lpstr>Arial</vt:lpstr>
      <vt:lpstr>Calibri</vt:lpstr>
      <vt:lpstr>Corbel</vt:lpstr>
      <vt:lpstr>Times New Roman</vt:lpstr>
      <vt:lpstr>トワイライト</vt:lpstr>
      <vt:lpstr>PowerPoint プレゼンテーション</vt:lpstr>
      <vt:lpstr>Oto-Musubi（音結び）の主な機能</vt:lpstr>
      <vt:lpstr>Oto-Musubi 機能①　音声ファイル再生機能</vt:lpstr>
      <vt:lpstr>Oto-Musubi 機能①　音声ファイル再生機能</vt:lpstr>
      <vt:lpstr>Oto-Musubi 機能①　音声ファイル再生機能</vt:lpstr>
      <vt:lpstr>Oto-Musubi 機能②　音カード編集機能</vt:lpstr>
      <vt:lpstr>Oto-Musubi 機能②　音カード編集機能</vt:lpstr>
      <vt:lpstr>Oto-Musubi 機能②　音カード編集機能</vt:lpstr>
      <vt:lpstr>Oto-Musubi 機能③　音カード連結再生機能</vt:lpstr>
      <vt:lpstr>Oto-Musubi 機能③　音カード連結再生機能</vt:lpstr>
      <vt:lpstr>Oto-Musubi 機能③　音カード連結再生機能</vt:lpstr>
      <vt:lpstr>Oto-Musubi 機能④　音カード録音機能</vt:lpstr>
      <vt:lpstr>Oto-Musubi 機能④　音カード録音機能</vt:lpstr>
      <vt:lpstr>Oto-Musubi 機能④　音カード録音機能</vt:lpstr>
      <vt:lpstr>Oto-Musubi 機能⑤　音カードの音声ファイル出力機能</vt:lpstr>
      <vt:lpstr>Oto-Musubi 機能⑤　音カードの音声ファイル出力機能</vt:lpstr>
      <vt:lpstr>Oto-Musubi 機能⑤　音カードの音声ファイル出力機能</vt:lpstr>
      <vt:lpstr>Oto-Musubi機能⑥ 結びボードの書き出し、読み込み機能</vt:lpstr>
      <vt:lpstr>Oto-Musubi機能⑥ 結びボードの書き出し、読み込み機能</vt:lpstr>
      <vt:lpstr>Oto-Musubi機能⑥ 結びボードの書き出し、読み込み機能</vt:lpstr>
      <vt:lpstr>結びボードの表示サイズの変更方法</vt:lpstr>
      <vt:lpstr>PowerPoint プレゼンテーション</vt:lpstr>
      <vt:lpstr>PowerPoint プレゼンテーション</vt:lpstr>
    </vt:vector>
  </TitlesOfParts>
  <Manager/>
  <Company/>
  <LinksUpToDate>false</LinksUpToDate>
  <SharedDoc>false</SharedDoc>
  <HyperlinkBase>\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教科等研究グループ　音楽</dc:title>
  <dc:subject/>
  <dc:creator>Yukiko Fukami</dc:creator>
  <cp:keywords/>
  <dc:description/>
  <cp:lastModifiedBy>t074748</cp:lastModifiedBy>
  <cp:revision>732</cp:revision>
  <cp:lastPrinted>2025-08-05T01:38:07Z</cp:lastPrinted>
  <dcterms:modified xsi:type="dcterms:W3CDTF">2025-11-07T16:08:59Z</dcterms:modified>
  <cp:category/>
</cp:coreProperties>
</file>